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1"/>
  </p:sldMasterIdLst>
  <p:notesMasterIdLst>
    <p:notesMasterId r:id="rId42"/>
  </p:notesMasterIdLst>
  <p:sldIdLst>
    <p:sldId id="256" r:id="rId2"/>
    <p:sldId id="277" r:id="rId3"/>
    <p:sldId id="286" r:id="rId4"/>
    <p:sldId id="287" r:id="rId5"/>
    <p:sldId id="288" r:id="rId6"/>
    <p:sldId id="278" r:id="rId7"/>
    <p:sldId id="285" r:id="rId8"/>
    <p:sldId id="268" r:id="rId9"/>
    <p:sldId id="269" r:id="rId10"/>
    <p:sldId id="270" r:id="rId11"/>
    <p:sldId id="280" r:id="rId12"/>
    <p:sldId id="272" r:id="rId13"/>
    <p:sldId id="279" r:id="rId14"/>
    <p:sldId id="289" r:id="rId15"/>
    <p:sldId id="283" r:id="rId16"/>
    <p:sldId id="290" r:id="rId17"/>
    <p:sldId id="291" r:id="rId18"/>
    <p:sldId id="292" r:id="rId19"/>
    <p:sldId id="293" r:id="rId20"/>
    <p:sldId id="295" r:id="rId21"/>
    <p:sldId id="296" r:id="rId22"/>
    <p:sldId id="297" r:id="rId23"/>
    <p:sldId id="298" r:id="rId24"/>
    <p:sldId id="299" r:id="rId25"/>
    <p:sldId id="300" r:id="rId26"/>
    <p:sldId id="301" r:id="rId27"/>
    <p:sldId id="303" r:id="rId28"/>
    <p:sldId id="302" r:id="rId29"/>
    <p:sldId id="304" r:id="rId30"/>
    <p:sldId id="305" r:id="rId31"/>
    <p:sldId id="306" r:id="rId32"/>
    <p:sldId id="307" r:id="rId33"/>
    <p:sldId id="308" r:id="rId34"/>
    <p:sldId id="310" r:id="rId35"/>
    <p:sldId id="311" r:id="rId36"/>
    <p:sldId id="309" r:id="rId37"/>
    <p:sldId id="312" r:id="rId38"/>
    <p:sldId id="313" r:id="rId39"/>
    <p:sldId id="314" r:id="rId40"/>
    <p:sldId id="315"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21"/>
    <a:srgbClr val="D67F58"/>
    <a:srgbClr val="E04E63"/>
    <a:srgbClr val="C2313E"/>
    <a:srgbClr val="B76537"/>
    <a:srgbClr val="BB7733"/>
    <a:srgbClr val="E0664E"/>
    <a:srgbClr val="680E17"/>
    <a:srgbClr val="37287B"/>
    <a:srgbClr val="514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86" y="-53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53074F12-AA26-4AC8-9962-C36BB8F32554}" type="datetimeFigureOut">
              <a:rPr lang="en-US" smtClean="0"/>
              <a:pPr/>
              <a:t>12/18/2023</a:t>
            </a:fld>
            <a:endParaRPr lang="en-US"/>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077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8331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5" name="Footer Placeholder 4"/>
          <p:cNvSpPr>
            <a:spLocks noGrp="1"/>
          </p:cNvSpPr>
          <p:nvPr>
            <p:ph type="ftr" sz="quarter" idx="11"/>
          </p:nvPr>
        </p:nvSpPr>
        <p:spPr>
          <a:xfrm>
            <a:off x="603504" y="4670298"/>
            <a:ext cx="7941564" cy="240030"/>
          </a:xfrm>
        </p:spPr>
        <p:txBody>
          <a:bodyPr/>
          <a:lstStyle/>
          <a:p>
            <a:endParaRPr lang="en-US"/>
          </a:p>
        </p:txBody>
      </p:sp>
      <p:sp>
        <p:nvSpPr>
          <p:cNvPr id="6" name="Slide Number Placeholder 5"/>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pic>
        <p:nvPicPr>
          <p:cNvPr id="33" name="Picture 32" descr="E:\websites\free-power-point-templates\2012\logos.png">
            <a:extLst>
              <a:ext uri="{FF2B5EF4-FFF2-40B4-BE49-F238E27FC236}">
                <a16:creationId xmlns:a16="http://schemas.microsoft.com/office/drawing/2014/main" id="{AF7E2BA8-D336-4EA7-9B6B-E6797BF3E3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0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8547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3"/>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08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6" name="Footer Placeholder 5"/>
          <p:cNvSpPr>
            <a:spLocks noGrp="1"/>
          </p:cNvSpPr>
          <p:nvPr>
            <p:ph type="ftr" sz="quarter" idx="11"/>
          </p:nvPr>
        </p:nvSpPr>
        <p:spPr>
          <a:xfrm>
            <a:off x="603504" y="4670298"/>
            <a:ext cx="7941564" cy="240030"/>
          </a:xfrm>
        </p:spPr>
        <p:txBody>
          <a:bodyPr/>
          <a:lstStyle/>
          <a:p>
            <a:endParaRPr lang="en-US"/>
          </a:p>
        </p:txBody>
      </p:sp>
      <p:sp>
        <p:nvSpPr>
          <p:cNvPr id="7" name="Slide Number Placeholder 6"/>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943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43979" y="1116739"/>
            <a:ext cx="4698263" cy="1272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8" name="Footer Placeholder 7"/>
          <p:cNvSpPr>
            <a:spLocks noGrp="1"/>
          </p:cNvSpPr>
          <p:nvPr>
            <p:ph type="ftr" sz="quarter" idx="11"/>
          </p:nvPr>
        </p:nvSpPr>
        <p:spPr>
          <a:xfrm>
            <a:off x="603504" y="4670298"/>
            <a:ext cx="7941564" cy="240030"/>
          </a:xfrm>
        </p:spPr>
        <p:txBody>
          <a:bodyPr/>
          <a:lstStyle/>
          <a:p>
            <a:endParaRPr lang="en-US"/>
          </a:p>
        </p:txBody>
      </p:sp>
      <p:sp>
        <p:nvSpPr>
          <p:cNvPr id="9" name="Slide Number Placeholder 8"/>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2040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9894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3" name="Footer Placeholder 2"/>
          <p:cNvSpPr>
            <a:spLocks noGrp="1"/>
          </p:cNvSpPr>
          <p:nvPr>
            <p:ph type="ftr" sz="quarter" idx="11"/>
          </p:nvPr>
        </p:nvSpPr>
        <p:spPr>
          <a:xfrm>
            <a:off x="603504" y="4670298"/>
            <a:ext cx="7941564" cy="240030"/>
          </a:xfrm>
        </p:spPr>
        <p:txBody>
          <a:bodyPr/>
          <a:lstStyle/>
          <a:p>
            <a:endParaRPr lang="en-US"/>
          </a:p>
        </p:txBody>
      </p:sp>
      <p:sp>
        <p:nvSpPr>
          <p:cNvPr id="4" name="Slide Number Placeholder 3"/>
          <p:cNvSpPr>
            <a:spLocks noGrp="1"/>
          </p:cNvSpPr>
          <p:nvPr>
            <p:ph type="sldNum" sz="quarter" idx="12"/>
          </p:nvPr>
        </p:nvSpPr>
        <p:spPr>
          <a:xfrm>
            <a:off x="7852410"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7333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9239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03504" y="240030"/>
            <a:ext cx="2743200" cy="240030"/>
          </a:xfrm>
        </p:spPr>
        <p:txBody>
          <a:bodyPr/>
          <a:lstStyle/>
          <a:p>
            <a:fld id="{53074F12-AA26-4AC8-9962-C36BB8F32554}" type="datetimeFigureOut">
              <a:rPr lang="en-US" smtClean="0"/>
              <a:pPr/>
              <a:t>12/18/2023</a:t>
            </a:fld>
            <a:endParaRPr lang="en-US"/>
          </a:p>
        </p:txBody>
      </p:sp>
      <p:sp>
        <p:nvSpPr>
          <p:cNvPr id="6" name="Footer Placeholder 5"/>
          <p:cNvSpPr>
            <a:spLocks noGrp="1"/>
          </p:cNvSpPr>
          <p:nvPr>
            <p:ph type="ftr" sz="quarter" idx="11"/>
          </p:nvPr>
        </p:nvSpPr>
        <p:spPr>
          <a:xfrm>
            <a:off x="603505" y="4670298"/>
            <a:ext cx="4456652" cy="240030"/>
          </a:xfrm>
        </p:spPr>
        <p:txBody>
          <a:bodyPr/>
          <a:lstStyle/>
          <a:p>
            <a:endParaRPr lang="en-US"/>
          </a:p>
        </p:txBody>
      </p:sp>
      <p:sp>
        <p:nvSpPr>
          <p:cNvPr id="7" name="Slide Number Placeholder 6"/>
          <p:cNvSpPr>
            <a:spLocks noGrp="1"/>
          </p:cNvSpPr>
          <p:nvPr>
            <p:ph type="sldNum" sz="quarter" idx="12"/>
          </p:nvPr>
        </p:nvSpPr>
        <p:spPr>
          <a:xfrm>
            <a:off x="4371283" y="240030"/>
            <a:ext cx="685800" cy="240030"/>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7547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fld id="{53074F12-AA26-4AC8-9962-C36BB8F32554}" type="datetimeFigureOut">
              <a:rPr lang="en-US" smtClean="0"/>
              <a:pPr/>
              <a:t>12/18/2023</a:t>
            </a:fld>
            <a:endParaRPr lang="en-US"/>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550E9535-BFFA-4FAB-9E06-5E9EF6737017}"/>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25131404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Safety Team Meeting</a:t>
            </a:r>
          </a:p>
        </p:txBody>
      </p:sp>
      <p:sp>
        <p:nvSpPr>
          <p:cNvPr id="3" name="Subtitle 2"/>
          <p:cNvSpPr>
            <a:spLocks noGrp="1"/>
          </p:cNvSpPr>
          <p:nvPr>
            <p:ph type="subTitle" idx="1"/>
          </p:nvPr>
        </p:nvSpPr>
        <p:spPr/>
        <p:txBody>
          <a:bodyPr/>
          <a:lstStyle/>
          <a:p>
            <a:r>
              <a:rPr lang="en-US" dirty="0"/>
              <a:t>December 2023</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427A-6E20-4918-9517-2C2759550F7F}"/>
              </a:ext>
            </a:extLst>
          </p:cNvPr>
          <p:cNvSpPr>
            <a:spLocks noGrp="1"/>
          </p:cNvSpPr>
          <p:nvPr>
            <p:ph type="title"/>
          </p:nvPr>
        </p:nvSpPr>
        <p:spPr/>
        <p:txBody>
          <a:bodyPr/>
          <a:lstStyle/>
          <a:p>
            <a:r>
              <a:rPr lang="en-US" dirty="0"/>
              <a:t>Fire Drill Goals</a:t>
            </a:r>
          </a:p>
        </p:txBody>
      </p:sp>
      <p:sp>
        <p:nvSpPr>
          <p:cNvPr id="3" name="Content Placeholder 2">
            <a:extLst>
              <a:ext uri="{FF2B5EF4-FFF2-40B4-BE49-F238E27FC236}">
                <a16:creationId xmlns:a16="http://schemas.microsoft.com/office/drawing/2014/main" id="{F30CF790-BAE3-4A93-9057-8E2B897CD356}"/>
              </a:ext>
            </a:extLst>
          </p:cNvPr>
          <p:cNvSpPr>
            <a:spLocks noGrp="1"/>
          </p:cNvSpPr>
          <p:nvPr>
            <p:ph idx="1"/>
          </p:nvPr>
        </p:nvSpPr>
        <p:spPr/>
        <p:txBody>
          <a:bodyPr>
            <a:normAutofit/>
          </a:bodyPr>
          <a:lstStyle/>
          <a:p>
            <a:r>
              <a:rPr lang="en-US" dirty="0"/>
              <a:t>Determine the minimum amount of time to:</a:t>
            </a:r>
          </a:p>
          <a:p>
            <a:pPr lvl="1"/>
            <a:r>
              <a:rPr lang="en-US" dirty="0"/>
              <a:t>evacuate and reach the designated assembly area</a:t>
            </a:r>
          </a:p>
          <a:p>
            <a:pPr lvl="1"/>
            <a:r>
              <a:rPr lang="en-US" dirty="0"/>
              <a:t>secure hazardous materials</a:t>
            </a:r>
          </a:p>
          <a:p>
            <a:pPr lvl="1"/>
            <a:r>
              <a:rPr lang="en-US" dirty="0"/>
              <a:t>shut down instrumentation that could exacerbate an emergency</a:t>
            </a:r>
          </a:p>
          <a:p>
            <a:r>
              <a:rPr lang="en-US" dirty="0"/>
              <a:t>Measure employee understanding and confidence—if someone’s running around confused during a drill, they’re a risk to both themselves and others</a:t>
            </a:r>
          </a:p>
          <a:p>
            <a:r>
              <a:rPr lang="en-US" dirty="0"/>
              <a:t>Add specific procedures based on our needs.</a:t>
            </a:r>
          </a:p>
          <a:p>
            <a:endParaRPr lang="en-US" dirty="0"/>
          </a:p>
        </p:txBody>
      </p:sp>
      <p:pic>
        <p:nvPicPr>
          <p:cNvPr id="4" name="Picture 3">
            <a:extLst>
              <a:ext uri="{FF2B5EF4-FFF2-40B4-BE49-F238E27FC236}">
                <a16:creationId xmlns:a16="http://schemas.microsoft.com/office/drawing/2014/main" id="{2A128639-4106-401B-803E-546DEA9D4E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24546" y="596778"/>
            <a:ext cx="1197405" cy="1197405"/>
          </a:xfrm>
          <a:prstGeom prst="rect">
            <a:avLst/>
          </a:prstGeom>
        </p:spPr>
      </p:pic>
      <p:pic>
        <p:nvPicPr>
          <p:cNvPr id="5" name="Picture 4">
            <a:extLst>
              <a:ext uri="{FF2B5EF4-FFF2-40B4-BE49-F238E27FC236}">
                <a16:creationId xmlns:a16="http://schemas.microsoft.com/office/drawing/2014/main" id="{FFC7B344-F16E-4050-8E5A-4449C86B28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4595" y="2009401"/>
            <a:ext cx="1197405" cy="1197405"/>
          </a:xfrm>
          <a:prstGeom prst="rect">
            <a:avLst/>
          </a:prstGeom>
        </p:spPr>
      </p:pic>
      <p:pic>
        <p:nvPicPr>
          <p:cNvPr id="6" name="Picture 5">
            <a:extLst>
              <a:ext uri="{FF2B5EF4-FFF2-40B4-BE49-F238E27FC236}">
                <a16:creationId xmlns:a16="http://schemas.microsoft.com/office/drawing/2014/main" id="{51BCE559-1E0E-4D07-A667-CD8681627B8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4595" y="2823321"/>
            <a:ext cx="1197405" cy="1197405"/>
          </a:xfrm>
          <a:prstGeom prst="rect">
            <a:avLst/>
          </a:prstGeom>
        </p:spPr>
      </p:pic>
    </p:spTree>
    <p:extLst>
      <p:ext uri="{BB962C8B-B14F-4D97-AF65-F5344CB8AC3E}">
        <p14:creationId xmlns:p14="http://schemas.microsoft.com/office/powerpoint/2010/main" val="107862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CD88-65A0-4F35-9621-9E5D4A2F7A8B}"/>
              </a:ext>
            </a:extLst>
          </p:cNvPr>
          <p:cNvSpPr>
            <a:spLocks noGrp="1"/>
          </p:cNvSpPr>
          <p:nvPr>
            <p:ph type="title"/>
          </p:nvPr>
        </p:nvSpPr>
        <p:spPr/>
        <p:txBody>
          <a:bodyPr/>
          <a:lstStyle/>
          <a:p>
            <a:r>
              <a:rPr lang="en-US" dirty="0"/>
              <a:t>Specifics to Add</a:t>
            </a:r>
          </a:p>
        </p:txBody>
      </p:sp>
      <p:sp>
        <p:nvSpPr>
          <p:cNvPr id="3" name="Content Placeholder 2">
            <a:extLst>
              <a:ext uri="{FF2B5EF4-FFF2-40B4-BE49-F238E27FC236}">
                <a16:creationId xmlns:a16="http://schemas.microsoft.com/office/drawing/2014/main" id="{39393A78-E484-4D14-A528-818CAA1DEFF9}"/>
              </a:ext>
            </a:extLst>
          </p:cNvPr>
          <p:cNvSpPr>
            <a:spLocks noGrp="1"/>
          </p:cNvSpPr>
          <p:nvPr>
            <p:ph idx="1"/>
          </p:nvPr>
        </p:nvSpPr>
        <p:spPr/>
        <p:txBody>
          <a:bodyPr>
            <a:normAutofit/>
          </a:bodyPr>
          <a:lstStyle/>
          <a:p>
            <a:r>
              <a:rPr lang="en-US" dirty="0"/>
              <a:t>instructions for turning off machinery or equipment</a:t>
            </a:r>
          </a:p>
          <a:p>
            <a:r>
              <a:rPr lang="en-US" dirty="0"/>
              <a:t>Will any employees remain on site during an initial alarm? For example, to shut off equipment that poses a fire hazard risk before evacuating.</a:t>
            </a:r>
          </a:p>
          <a:p>
            <a:r>
              <a:rPr lang="en-US" dirty="0"/>
              <a:t>Will any employees be responsible for rescue or medical care? Who are these workers, and what medical duties will they have?</a:t>
            </a:r>
          </a:p>
          <a:p>
            <a:r>
              <a:rPr lang="en-US" dirty="0"/>
              <a:t>Will employees use a communications program to mark themselves safe during an emergency?</a:t>
            </a:r>
          </a:p>
          <a:p>
            <a:endParaRPr lang="en-US" dirty="0"/>
          </a:p>
        </p:txBody>
      </p:sp>
    </p:spTree>
    <p:extLst>
      <p:ext uri="{BB962C8B-B14F-4D97-AF65-F5344CB8AC3E}">
        <p14:creationId xmlns:p14="http://schemas.microsoft.com/office/powerpoint/2010/main" val="279536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73F4-1871-4FC3-A417-5DEC949E7D56}"/>
              </a:ext>
            </a:extLst>
          </p:cNvPr>
          <p:cNvSpPr>
            <a:spLocks noGrp="1"/>
          </p:cNvSpPr>
          <p:nvPr>
            <p:ph type="title"/>
          </p:nvPr>
        </p:nvSpPr>
        <p:spPr/>
        <p:txBody>
          <a:bodyPr/>
          <a:lstStyle/>
          <a:p>
            <a:r>
              <a:rPr lang="en-US" dirty="0"/>
              <a:t>Collect and Analyze Results</a:t>
            </a:r>
          </a:p>
        </p:txBody>
      </p:sp>
      <p:sp>
        <p:nvSpPr>
          <p:cNvPr id="3" name="Content Placeholder 2">
            <a:extLst>
              <a:ext uri="{FF2B5EF4-FFF2-40B4-BE49-F238E27FC236}">
                <a16:creationId xmlns:a16="http://schemas.microsoft.com/office/drawing/2014/main" id="{9125E9F4-C1BB-4269-A42C-D8DBA451D456}"/>
              </a:ext>
            </a:extLst>
          </p:cNvPr>
          <p:cNvSpPr>
            <a:spLocks noGrp="1"/>
          </p:cNvSpPr>
          <p:nvPr>
            <p:ph idx="1"/>
          </p:nvPr>
        </p:nvSpPr>
        <p:spPr/>
        <p:txBody>
          <a:bodyPr>
            <a:normAutofit/>
          </a:bodyPr>
          <a:lstStyle/>
          <a:p>
            <a:r>
              <a:rPr lang="en-US" dirty="0"/>
              <a:t>Collaborate on an </a:t>
            </a:r>
            <a:r>
              <a:rPr lang="en-US" b="1" dirty="0"/>
              <a:t>after-action report</a:t>
            </a:r>
            <a:r>
              <a:rPr lang="en-US" dirty="0"/>
              <a:t> that covers the critical points of the safety drill and how it went.</a:t>
            </a:r>
          </a:p>
          <a:p>
            <a:r>
              <a:rPr lang="en-US" dirty="0"/>
              <a:t>Refine our plans, run more drills in the future, and determine whether we’re measurably improving.</a:t>
            </a:r>
          </a:p>
          <a:p>
            <a:r>
              <a:rPr lang="en-US" dirty="0"/>
              <a:t>Everyone will participate in the Fire Drill Evaluation (if they participate)</a:t>
            </a:r>
          </a:p>
          <a:p>
            <a:r>
              <a:rPr lang="en-US" dirty="0"/>
              <a:t>Safety Team will be sent a link to a separate evaluation form.</a:t>
            </a:r>
          </a:p>
          <a:p>
            <a:endParaRPr lang="en-US" dirty="0"/>
          </a:p>
        </p:txBody>
      </p:sp>
    </p:spTree>
    <p:extLst>
      <p:ext uri="{BB962C8B-B14F-4D97-AF65-F5344CB8AC3E}">
        <p14:creationId xmlns:p14="http://schemas.microsoft.com/office/powerpoint/2010/main" val="282892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EA51-C476-41BC-8B92-CDE52B2D4B21}"/>
              </a:ext>
            </a:extLst>
          </p:cNvPr>
          <p:cNvSpPr>
            <a:spLocks noGrp="1"/>
          </p:cNvSpPr>
          <p:nvPr>
            <p:ph type="title"/>
          </p:nvPr>
        </p:nvSpPr>
        <p:spPr/>
        <p:txBody>
          <a:bodyPr/>
          <a:lstStyle/>
          <a:p>
            <a:r>
              <a:rPr lang="en-US" dirty="0"/>
              <a:t>Tabletop Exercise</a:t>
            </a:r>
          </a:p>
        </p:txBody>
      </p:sp>
      <p:sp>
        <p:nvSpPr>
          <p:cNvPr id="3" name="Content Placeholder 2">
            <a:extLst>
              <a:ext uri="{FF2B5EF4-FFF2-40B4-BE49-F238E27FC236}">
                <a16:creationId xmlns:a16="http://schemas.microsoft.com/office/drawing/2014/main" id="{A7E5179F-0853-4309-BD11-771A68A03FDD}"/>
              </a:ext>
            </a:extLst>
          </p:cNvPr>
          <p:cNvSpPr>
            <a:spLocks noGrp="1"/>
          </p:cNvSpPr>
          <p:nvPr>
            <p:ph idx="1"/>
          </p:nvPr>
        </p:nvSpPr>
        <p:spPr/>
        <p:txBody>
          <a:bodyPr/>
          <a:lstStyle/>
          <a:p>
            <a:r>
              <a:rPr lang="en-US" dirty="0"/>
              <a:t>Coordinated discussion for you to review your </a:t>
            </a:r>
            <a:r>
              <a:rPr lang="en-US" b="1" dirty="0"/>
              <a:t>roles</a:t>
            </a:r>
            <a:r>
              <a:rPr lang="en-US" dirty="0"/>
              <a:t> during a fire emergency and how you might react in various scenarios. </a:t>
            </a:r>
          </a:p>
          <a:p>
            <a:r>
              <a:rPr lang="en-US" dirty="0"/>
              <a:t>Take team members through the evacuation routes and various </a:t>
            </a:r>
            <a:r>
              <a:rPr lang="en-US" b="1" dirty="0"/>
              <a:t>contingency plans </a:t>
            </a:r>
            <a:r>
              <a:rPr lang="en-US" dirty="0"/>
              <a:t>so they are prepared for the unexpected.</a:t>
            </a:r>
          </a:p>
          <a:p>
            <a:r>
              <a:rPr lang="en-US" dirty="0"/>
              <a:t>To familiarize you with your roles and responsibilities, we are going to do a </a:t>
            </a:r>
            <a:r>
              <a:rPr lang="en-US" b="1" dirty="0"/>
              <a:t>walkthrough</a:t>
            </a:r>
            <a:r>
              <a:rPr lang="en-US" dirty="0"/>
              <a:t>.</a:t>
            </a:r>
          </a:p>
          <a:p>
            <a:endParaRPr lang="en-US" dirty="0"/>
          </a:p>
        </p:txBody>
      </p:sp>
    </p:spTree>
    <p:extLst>
      <p:ext uri="{BB962C8B-B14F-4D97-AF65-F5344CB8AC3E}">
        <p14:creationId xmlns:p14="http://schemas.microsoft.com/office/powerpoint/2010/main" val="195297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528E-9A62-4F2F-A77F-C2ED87D05188}"/>
              </a:ext>
            </a:extLst>
          </p:cNvPr>
          <p:cNvSpPr>
            <a:spLocks noGrp="1"/>
          </p:cNvSpPr>
          <p:nvPr>
            <p:ph type="title"/>
          </p:nvPr>
        </p:nvSpPr>
        <p:spPr/>
        <p:txBody>
          <a:bodyPr/>
          <a:lstStyle/>
          <a:p>
            <a:r>
              <a:rPr lang="en-US" dirty="0"/>
              <a:t>Fire Drill Roles</a:t>
            </a:r>
          </a:p>
        </p:txBody>
      </p:sp>
      <p:sp>
        <p:nvSpPr>
          <p:cNvPr id="3" name="Text Placeholder 2">
            <a:extLst>
              <a:ext uri="{FF2B5EF4-FFF2-40B4-BE49-F238E27FC236}">
                <a16:creationId xmlns:a16="http://schemas.microsoft.com/office/drawing/2014/main" id="{6E260744-00B2-4006-9A37-74EFECB79E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923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BC93-327F-4F70-BE39-B060C4CAD1B0}"/>
              </a:ext>
            </a:extLst>
          </p:cNvPr>
          <p:cNvSpPr>
            <a:spLocks noGrp="1"/>
          </p:cNvSpPr>
          <p:nvPr>
            <p:ph type="title"/>
          </p:nvPr>
        </p:nvSpPr>
        <p:spPr/>
        <p:txBody>
          <a:bodyPr/>
          <a:lstStyle/>
          <a:p>
            <a:r>
              <a:rPr lang="en-US" dirty="0"/>
              <a:t>Fire Warden</a:t>
            </a:r>
            <a:br>
              <a:rPr lang="en-US" dirty="0"/>
            </a:br>
            <a:r>
              <a:rPr lang="en-US" dirty="0"/>
              <a:t>(Bobby)</a:t>
            </a:r>
          </a:p>
        </p:txBody>
      </p:sp>
      <p:sp>
        <p:nvSpPr>
          <p:cNvPr id="3" name="Content Placeholder 2">
            <a:extLst>
              <a:ext uri="{FF2B5EF4-FFF2-40B4-BE49-F238E27FC236}">
                <a16:creationId xmlns:a16="http://schemas.microsoft.com/office/drawing/2014/main" id="{EC97A635-2DEB-446F-B70A-DD3580218AE9}"/>
              </a:ext>
            </a:extLst>
          </p:cNvPr>
          <p:cNvSpPr>
            <a:spLocks noGrp="1"/>
          </p:cNvSpPr>
          <p:nvPr>
            <p:ph idx="1"/>
          </p:nvPr>
        </p:nvSpPr>
        <p:spPr/>
        <p:txBody>
          <a:bodyPr/>
          <a:lstStyle/>
          <a:p>
            <a:r>
              <a:rPr lang="en-US" dirty="0"/>
              <a:t>Alert the fire department about‌:</a:t>
            </a:r>
          </a:p>
          <a:p>
            <a:pPr lvl="1"/>
            <a:r>
              <a:rPr lang="en-US" dirty="0"/>
              <a:t>The fire’s location.</a:t>
            </a:r>
          </a:p>
          <a:p>
            <a:pPr lvl="1"/>
            <a:r>
              <a:rPr lang="en-US" dirty="0"/>
              <a:t>The severity of the fire.</a:t>
            </a:r>
          </a:p>
          <a:p>
            <a:pPr lvl="1"/>
            <a:r>
              <a:rPr lang="en-US" dirty="0"/>
              <a:t>If </a:t>
            </a:r>
            <a:r>
              <a:rPr lang="en-US"/>
              <a:t>there anyone that needs </a:t>
            </a:r>
            <a:r>
              <a:rPr lang="en-US" dirty="0"/>
              <a:t>additional help.</a:t>
            </a:r>
          </a:p>
          <a:p>
            <a:pPr lvl="1"/>
            <a:r>
              <a:rPr lang="en-US" dirty="0"/>
              <a:t>Which building exits were used.</a:t>
            </a:r>
          </a:p>
          <a:p>
            <a:pPr lvl="1"/>
            <a:r>
              <a:rPr lang="en-US" dirty="0"/>
              <a:t>If there are any impassable or unusable exits.</a:t>
            </a:r>
          </a:p>
          <a:p>
            <a:endParaRPr lang="en-US" dirty="0"/>
          </a:p>
        </p:txBody>
      </p:sp>
    </p:spTree>
    <p:extLst>
      <p:ext uri="{BB962C8B-B14F-4D97-AF65-F5344CB8AC3E}">
        <p14:creationId xmlns:p14="http://schemas.microsoft.com/office/powerpoint/2010/main" val="27273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D601-9F4F-4F2E-8343-B804DABEB7E6}"/>
              </a:ext>
            </a:extLst>
          </p:cNvPr>
          <p:cNvSpPr>
            <a:spLocks noGrp="1"/>
          </p:cNvSpPr>
          <p:nvPr>
            <p:ph type="title"/>
          </p:nvPr>
        </p:nvSpPr>
        <p:spPr/>
        <p:txBody>
          <a:bodyPr/>
          <a:lstStyle/>
          <a:p>
            <a:r>
              <a:rPr lang="en-US" dirty="0"/>
              <a:t>Timekeeper</a:t>
            </a:r>
            <a:br>
              <a:rPr lang="en-US" dirty="0"/>
            </a:br>
            <a:r>
              <a:rPr lang="en-US" dirty="0"/>
              <a:t>(Kali)</a:t>
            </a:r>
          </a:p>
        </p:txBody>
      </p:sp>
      <p:sp>
        <p:nvSpPr>
          <p:cNvPr id="3" name="Content Placeholder 2">
            <a:extLst>
              <a:ext uri="{FF2B5EF4-FFF2-40B4-BE49-F238E27FC236}">
                <a16:creationId xmlns:a16="http://schemas.microsoft.com/office/drawing/2014/main" id="{B5A0A390-9854-4FCF-9228-BBC00FE2A824}"/>
              </a:ext>
            </a:extLst>
          </p:cNvPr>
          <p:cNvSpPr>
            <a:spLocks noGrp="1"/>
          </p:cNvSpPr>
          <p:nvPr>
            <p:ph idx="1"/>
          </p:nvPr>
        </p:nvSpPr>
        <p:spPr/>
        <p:txBody>
          <a:bodyPr/>
          <a:lstStyle/>
          <a:p>
            <a:r>
              <a:rPr lang="en-US" dirty="0"/>
              <a:t>To achieve our goal of determining how long it takes for us to evacuate and know that the entire building is clear.</a:t>
            </a:r>
          </a:p>
        </p:txBody>
      </p:sp>
    </p:spTree>
    <p:extLst>
      <p:ext uri="{BB962C8B-B14F-4D97-AF65-F5344CB8AC3E}">
        <p14:creationId xmlns:p14="http://schemas.microsoft.com/office/powerpoint/2010/main" val="232788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1D7E-FEE2-4235-97CD-C4CC0B8D7C57}"/>
              </a:ext>
            </a:extLst>
          </p:cNvPr>
          <p:cNvSpPr>
            <a:spLocks noGrp="1"/>
          </p:cNvSpPr>
          <p:nvPr>
            <p:ph type="title"/>
          </p:nvPr>
        </p:nvSpPr>
        <p:spPr/>
        <p:txBody>
          <a:bodyPr/>
          <a:lstStyle/>
          <a:p>
            <a:r>
              <a:rPr lang="en-US" dirty="0"/>
              <a:t>Videographer </a:t>
            </a:r>
            <a:br>
              <a:rPr lang="en-US" dirty="0"/>
            </a:br>
            <a:r>
              <a:rPr lang="en-US" dirty="0"/>
              <a:t>(Cat)</a:t>
            </a:r>
          </a:p>
        </p:txBody>
      </p:sp>
      <p:sp>
        <p:nvSpPr>
          <p:cNvPr id="3" name="Content Placeholder 2">
            <a:extLst>
              <a:ext uri="{FF2B5EF4-FFF2-40B4-BE49-F238E27FC236}">
                <a16:creationId xmlns:a16="http://schemas.microsoft.com/office/drawing/2014/main" id="{D39B6AFE-14CE-4DA2-9D7A-DC7026351E5D}"/>
              </a:ext>
            </a:extLst>
          </p:cNvPr>
          <p:cNvSpPr>
            <a:spLocks noGrp="1"/>
          </p:cNvSpPr>
          <p:nvPr>
            <p:ph idx="1"/>
          </p:nvPr>
        </p:nvSpPr>
        <p:spPr/>
        <p:txBody>
          <a:bodyPr/>
          <a:lstStyle/>
          <a:p>
            <a:r>
              <a:rPr lang="en-US" dirty="0"/>
              <a:t>Videos will help make this training available online going forward.</a:t>
            </a:r>
          </a:p>
        </p:txBody>
      </p:sp>
    </p:spTree>
    <p:extLst>
      <p:ext uri="{BB962C8B-B14F-4D97-AF65-F5344CB8AC3E}">
        <p14:creationId xmlns:p14="http://schemas.microsoft.com/office/powerpoint/2010/main" val="284404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95FC-EF12-4E0F-AF19-BB62106E7C5C}"/>
              </a:ext>
            </a:extLst>
          </p:cNvPr>
          <p:cNvSpPr>
            <a:spLocks noGrp="1"/>
          </p:cNvSpPr>
          <p:nvPr>
            <p:ph type="title"/>
          </p:nvPr>
        </p:nvSpPr>
        <p:spPr/>
        <p:txBody>
          <a:bodyPr/>
          <a:lstStyle/>
          <a:p>
            <a:r>
              <a:rPr lang="en-US" dirty="0"/>
              <a:t>Pull Fire Alarm (Jeremy)</a:t>
            </a:r>
          </a:p>
        </p:txBody>
      </p:sp>
      <p:sp>
        <p:nvSpPr>
          <p:cNvPr id="3" name="Content Placeholder 2">
            <a:extLst>
              <a:ext uri="{FF2B5EF4-FFF2-40B4-BE49-F238E27FC236}">
                <a16:creationId xmlns:a16="http://schemas.microsoft.com/office/drawing/2014/main" id="{E2DB850D-F356-4618-838D-71166DBA34D3}"/>
              </a:ext>
            </a:extLst>
          </p:cNvPr>
          <p:cNvSpPr>
            <a:spLocks noGrp="1"/>
          </p:cNvSpPr>
          <p:nvPr>
            <p:ph idx="1"/>
          </p:nvPr>
        </p:nvSpPr>
        <p:spPr/>
        <p:txBody>
          <a:bodyPr/>
          <a:lstStyle/>
          <a:p>
            <a:r>
              <a:rPr lang="en-US" dirty="0"/>
              <a:t>I wonder how longed he has dreamed of this.</a:t>
            </a:r>
          </a:p>
        </p:txBody>
      </p:sp>
    </p:spTree>
    <p:extLst>
      <p:ext uri="{BB962C8B-B14F-4D97-AF65-F5344CB8AC3E}">
        <p14:creationId xmlns:p14="http://schemas.microsoft.com/office/powerpoint/2010/main" val="216326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0B2-9EFD-47D3-8457-B0A289AB269C}"/>
              </a:ext>
            </a:extLst>
          </p:cNvPr>
          <p:cNvSpPr>
            <a:spLocks noGrp="1"/>
          </p:cNvSpPr>
          <p:nvPr>
            <p:ph type="title"/>
          </p:nvPr>
        </p:nvSpPr>
        <p:spPr/>
        <p:txBody>
          <a:bodyPr>
            <a:normAutofit/>
          </a:bodyPr>
          <a:lstStyle/>
          <a:p>
            <a:r>
              <a:rPr lang="en-US" dirty="0"/>
              <a:t>Evacuation Location (Eunice)</a:t>
            </a:r>
          </a:p>
        </p:txBody>
      </p:sp>
      <p:sp>
        <p:nvSpPr>
          <p:cNvPr id="3" name="Content Placeholder 2">
            <a:extLst>
              <a:ext uri="{FF2B5EF4-FFF2-40B4-BE49-F238E27FC236}">
                <a16:creationId xmlns:a16="http://schemas.microsoft.com/office/drawing/2014/main" id="{1CF51D1F-B69E-4B49-BCF7-F233417F29F1}"/>
              </a:ext>
            </a:extLst>
          </p:cNvPr>
          <p:cNvSpPr>
            <a:spLocks noGrp="1"/>
          </p:cNvSpPr>
          <p:nvPr>
            <p:ph idx="1"/>
          </p:nvPr>
        </p:nvSpPr>
        <p:spPr/>
        <p:txBody>
          <a:bodyPr/>
          <a:lstStyle/>
          <a:p>
            <a:r>
              <a:rPr lang="en-US" dirty="0"/>
              <a:t>Grab the Go Kit</a:t>
            </a:r>
          </a:p>
          <a:p>
            <a:r>
              <a:rPr lang="en-US" dirty="0"/>
              <a:t>Lead everyone to the Rose Garden</a:t>
            </a:r>
          </a:p>
          <a:p>
            <a:r>
              <a:rPr lang="en-US" dirty="0"/>
              <a:t>Check in with Safety Team as they finish their sweeps, ensuring everyone is accounted for</a:t>
            </a:r>
          </a:p>
          <a:p>
            <a:r>
              <a:rPr lang="en-US" dirty="0"/>
              <a:t>Wave Red/Green flag</a:t>
            </a:r>
          </a:p>
          <a:p>
            <a:r>
              <a:rPr lang="en-US" dirty="0"/>
              <a:t>Move locations if needed (smoke, fire, weather)</a:t>
            </a:r>
          </a:p>
          <a:p>
            <a:r>
              <a:rPr lang="en-US" dirty="0"/>
              <a:t>Assign new roles based on need (someone to watch for evacuees if need to move to new location)</a:t>
            </a:r>
          </a:p>
        </p:txBody>
      </p:sp>
    </p:spTree>
    <p:extLst>
      <p:ext uri="{BB962C8B-B14F-4D97-AF65-F5344CB8AC3E}">
        <p14:creationId xmlns:p14="http://schemas.microsoft.com/office/powerpoint/2010/main" val="420611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7191-6FE7-4480-8E26-169996C1B77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AA33CEE-BA0C-401F-AB29-B185C9E5D453}"/>
              </a:ext>
            </a:extLst>
          </p:cNvPr>
          <p:cNvSpPr>
            <a:spLocks noGrp="1"/>
          </p:cNvSpPr>
          <p:nvPr>
            <p:ph idx="1"/>
          </p:nvPr>
        </p:nvSpPr>
        <p:spPr/>
        <p:txBody>
          <a:bodyPr/>
          <a:lstStyle/>
          <a:p>
            <a:r>
              <a:rPr lang="en-US" dirty="0"/>
              <a:t>Lab Hazard Assessment Tool</a:t>
            </a:r>
          </a:p>
          <a:p>
            <a:r>
              <a:rPr lang="en-US" dirty="0"/>
              <a:t>Freezer Inventory</a:t>
            </a:r>
          </a:p>
          <a:p>
            <a:r>
              <a:rPr lang="en-US" dirty="0"/>
              <a:t>Pipette/Balance Calibration</a:t>
            </a:r>
          </a:p>
          <a:p>
            <a:r>
              <a:rPr lang="en-US" dirty="0"/>
              <a:t>Super Secret Emergency Drill</a:t>
            </a:r>
          </a:p>
        </p:txBody>
      </p:sp>
    </p:spTree>
    <p:extLst>
      <p:ext uri="{BB962C8B-B14F-4D97-AF65-F5344CB8AC3E}">
        <p14:creationId xmlns:p14="http://schemas.microsoft.com/office/powerpoint/2010/main" val="382288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6AA4-6401-4A2F-847F-9B98DCCF31D7}"/>
              </a:ext>
            </a:extLst>
          </p:cNvPr>
          <p:cNvSpPr>
            <a:spLocks noGrp="1"/>
          </p:cNvSpPr>
          <p:nvPr>
            <p:ph type="title"/>
          </p:nvPr>
        </p:nvSpPr>
        <p:spPr/>
        <p:txBody>
          <a:bodyPr/>
          <a:lstStyle/>
          <a:p>
            <a:r>
              <a:rPr lang="en-US" dirty="0"/>
              <a:t>Riebsomer 3</a:t>
            </a:r>
            <a:r>
              <a:rPr lang="en-US" baseline="30000" dirty="0"/>
              <a:t>rd</a:t>
            </a:r>
            <a:r>
              <a:rPr lang="en-US" dirty="0"/>
              <a:t> Floor (Xuechen)</a:t>
            </a:r>
          </a:p>
        </p:txBody>
      </p:sp>
      <p:sp>
        <p:nvSpPr>
          <p:cNvPr id="3" name="Content Placeholder 2">
            <a:extLst>
              <a:ext uri="{FF2B5EF4-FFF2-40B4-BE49-F238E27FC236}">
                <a16:creationId xmlns:a16="http://schemas.microsoft.com/office/drawing/2014/main" id="{D7DD8DBD-CEE5-4C47-B4DE-BE910AC2DF7E}"/>
              </a:ext>
            </a:extLst>
          </p:cNvPr>
          <p:cNvSpPr>
            <a:spLocks noGrp="1"/>
          </p:cNvSpPr>
          <p:nvPr>
            <p:ph idx="1"/>
          </p:nvPr>
        </p:nvSpPr>
        <p:spPr/>
        <p:txBody>
          <a:bodyPr/>
          <a:lstStyle/>
          <a:p>
            <a:r>
              <a:rPr lang="en-US" dirty="0"/>
              <a:t>Final sweep of 3</a:t>
            </a:r>
            <a:r>
              <a:rPr lang="en-US" baseline="30000" dirty="0"/>
              <a:t>rd</a:t>
            </a:r>
            <a:r>
              <a:rPr lang="en-US" dirty="0"/>
              <a:t> floor rooms, labs, shared spaces, stairwells</a:t>
            </a:r>
          </a:p>
          <a:p>
            <a:r>
              <a:rPr lang="en-US" dirty="0"/>
              <a:t>Report to Eunice </a:t>
            </a:r>
          </a:p>
        </p:txBody>
      </p:sp>
    </p:spTree>
    <p:extLst>
      <p:ext uri="{BB962C8B-B14F-4D97-AF65-F5344CB8AC3E}">
        <p14:creationId xmlns:p14="http://schemas.microsoft.com/office/powerpoint/2010/main" val="308151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CF50-877F-4E15-9503-20621AFCE07F}"/>
              </a:ext>
            </a:extLst>
          </p:cNvPr>
          <p:cNvSpPr>
            <a:spLocks noGrp="1"/>
          </p:cNvSpPr>
          <p:nvPr>
            <p:ph type="title"/>
          </p:nvPr>
        </p:nvSpPr>
        <p:spPr/>
        <p:txBody>
          <a:bodyPr/>
          <a:lstStyle/>
          <a:p>
            <a:r>
              <a:rPr lang="en-US" dirty="0"/>
              <a:t>Riebsomer 2</a:t>
            </a:r>
            <a:r>
              <a:rPr lang="en-US" baseline="30000" dirty="0"/>
              <a:t>nd</a:t>
            </a:r>
            <a:r>
              <a:rPr lang="en-US" dirty="0"/>
              <a:t> Floor (Jing)</a:t>
            </a:r>
          </a:p>
        </p:txBody>
      </p:sp>
      <p:sp>
        <p:nvSpPr>
          <p:cNvPr id="3" name="Content Placeholder 2">
            <a:extLst>
              <a:ext uri="{FF2B5EF4-FFF2-40B4-BE49-F238E27FC236}">
                <a16:creationId xmlns:a16="http://schemas.microsoft.com/office/drawing/2014/main" id="{5FE435EE-9A1B-4F6D-9621-17586D551E09}"/>
              </a:ext>
            </a:extLst>
          </p:cNvPr>
          <p:cNvSpPr>
            <a:spLocks noGrp="1"/>
          </p:cNvSpPr>
          <p:nvPr>
            <p:ph idx="1"/>
          </p:nvPr>
        </p:nvSpPr>
        <p:spPr/>
        <p:txBody>
          <a:bodyPr/>
          <a:lstStyle/>
          <a:p>
            <a:r>
              <a:rPr lang="en-US" dirty="0"/>
              <a:t>Final sweep of 2nd floor rooms, labs, shared spaces, stairwells</a:t>
            </a:r>
          </a:p>
          <a:p>
            <a:r>
              <a:rPr lang="en-US" dirty="0"/>
              <a:t>Report to Eunice</a:t>
            </a:r>
          </a:p>
        </p:txBody>
      </p:sp>
    </p:spTree>
    <p:extLst>
      <p:ext uri="{BB962C8B-B14F-4D97-AF65-F5344CB8AC3E}">
        <p14:creationId xmlns:p14="http://schemas.microsoft.com/office/powerpoint/2010/main" val="126069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5A13-D48A-42B9-B570-1B5EE4B8B704}"/>
              </a:ext>
            </a:extLst>
          </p:cNvPr>
          <p:cNvSpPr>
            <a:spLocks noGrp="1"/>
          </p:cNvSpPr>
          <p:nvPr>
            <p:ph type="title"/>
          </p:nvPr>
        </p:nvSpPr>
        <p:spPr/>
        <p:txBody>
          <a:bodyPr/>
          <a:lstStyle/>
          <a:p>
            <a:r>
              <a:rPr lang="en-US" dirty="0"/>
              <a:t>Riebsomer 1</a:t>
            </a:r>
            <a:r>
              <a:rPr lang="en-US" baseline="30000" dirty="0"/>
              <a:t>st</a:t>
            </a:r>
            <a:r>
              <a:rPr lang="en-US" dirty="0"/>
              <a:t> Floor (Alex)</a:t>
            </a:r>
          </a:p>
        </p:txBody>
      </p:sp>
      <p:sp>
        <p:nvSpPr>
          <p:cNvPr id="3" name="Content Placeholder 2">
            <a:extLst>
              <a:ext uri="{FF2B5EF4-FFF2-40B4-BE49-F238E27FC236}">
                <a16:creationId xmlns:a16="http://schemas.microsoft.com/office/drawing/2014/main" id="{31224AF2-4C15-4248-9A72-AB92E4F57A73}"/>
              </a:ext>
            </a:extLst>
          </p:cNvPr>
          <p:cNvSpPr>
            <a:spLocks noGrp="1"/>
          </p:cNvSpPr>
          <p:nvPr>
            <p:ph idx="1"/>
          </p:nvPr>
        </p:nvSpPr>
        <p:spPr/>
        <p:txBody>
          <a:bodyPr/>
          <a:lstStyle/>
          <a:p>
            <a:r>
              <a:rPr lang="en-US" dirty="0"/>
              <a:t>Final sweep of 1</a:t>
            </a:r>
            <a:r>
              <a:rPr lang="en-US" baseline="30000" dirty="0"/>
              <a:t>st</a:t>
            </a:r>
            <a:r>
              <a:rPr lang="en-US" dirty="0"/>
              <a:t> floor rooms, labs, shared spaces, stairwells</a:t>
            </a:r>
          </a:p>
          <a:p>
            <a:r>
              <a:rPr lang="en-US" dirty="0"/>
              <a:t>Report to Eunice</a:t>
            </a:r>
          </a:p>
        </p:txBody>
      </p:sp>
    </p:spTree>
    <p:extLst>
      <p:ext uri="{BB962C8B-B14F-4D97-AF65-F5344CB8AC3E}">
        <p14:creationId xmlns:p14="http://schemas.microsoft.com/office/powerpoint/2010/main" val="189630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B6A4-AEC9-4D44-849D-F3D9D4D28C81}"/>
              </a:ext>
            </a:extLst>
          </p:cNvPr>
          <p:cNvSpPr>
            <a:spLocks noGrp="1"/>
          </p:cNvSpPr>
          <p:nvPr>
            <p:ph type="title"/>
          </p:nvPr>
        </p:nvSpPr>
        <p:spPr/>
        <p:txBody>
          <a:bodyPr/>
          <a:lstStyle/>
          <a:p>
            <a:r>
              <a:rPr lang="en-US" dirty="0"/>
              <a:t>Riebsomer Basement (Curt &amp; Bing)</a:t>
            </a:r>
          </a:p>
        </p:txBody>
      </p:sp>
      <p:sp>
        <p:nvSpPr>
          <p:cNvPr id="3" name="Content Placeholder 2">
            <a:extLst>
              <a:ext uri="{FF2B5EF4-FFF2-40B4-BE49-F238E27FC236}">
                <a16:creationId xmlns:a16="http://schemas.microsoft.com/office/drawing/2014/main" id="{F6D64012-A735-4248-99AF-CA819CD29B8B}"/>
              </a:ext>
            </a:extLst>
          </p:cNvPr>
          <p:cNvSpPr>
            <a:spLocks noGrp="1"/>
          </p:cNvSpPr>
          <p:nvPr>
            <p:ph idx="1"/>
          </p:nvPr>
        </p:nvSpPr>
        <p:spPr/>
        <p:txBody>
          <a:bodyPr/>
          <a:lstStyle/>
          <a:p>
            <a:r>
              <a:rPr lang="en-US" dirty="0"/>
              <a:t>Final sweep of Basement floor rooms, labs, shared spaces, stairwells</a:t>
            </a:r>
          </a:p>
          <a:p>
            <a:r>
              <a:rPr lang="en-US" dirty="0"/>
              <a:t>Report to Eunice</a:t>
            </a:r>
          </a:p>
        </p:txBody>
      </p:sp>
    </p:spTree>
    <p:extLst>
      <p:ext uri="{BB962C8B-B14F-4D97-AF65-F5344CB8AC3E}">
        <p14:creationId xmlns:p14="http://schemas.microsoft.com/office/powerpoint/2010/main" val="75909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21EB-DBF9-4BE7-843E-84EB1CB9CA91}"/>
              </a:ext>
            </a:extLst>
          </p:cNvPr>
          <p:cNvSpPr>
            <a:spLocks noGrp="1"/>
          </p:cNvSpPr>
          <p:nvPr>
            <p:ph type="title"/>
          </p:nvPr>
        </p:nvSpPr>
        <p:spPr/>
        <p:txBody>
          <a:bodyPr/>
          <a:lstStyle/>
          <a:p>
            <a:r>
              <a:rPr lang="en-US" dirty="0"/>
              <a:t>Clark 2</a:t>
            </a:r>
            <a:r>
              <a:rPr lang="en-US" baseline="30000" dirty="0"/>
              <a:t>nd</a:t>
            </a:r>
            <a:r>
              <a:rPr lang="en-US" dirty="0"/>
              <a:t> Floor (Dr. Rack)</a:t>
            </a:r>
          </a:p>
        </p:txBody>
      </p:sp>
      <p:sp>
        <p:nvSpPr>
          <p:cNvPr id="3" name="Content Placeholder 2">
            <a:extLst>
              <a:ext uri="{FF2B5EF4-FFF2-40B4-BE49-F238E27FC236}">
                <a16:creationId xmlns:a16="http://schemas.microsoft.com/office/drawing/2014/main" id="{F0A4282A-3EE7-4A3F-B1AF-AD116B2A3BCD}"/>
              </a:ext>
            </a:extLst>
          </p:cNvPr>
          <p:cNvSpPr>
            <a:spLocks noGrp="1"/>
          </p:cNvSpPr>
          <p:nvPr>
            <p:ph idx="1"/>
          </p:nvPr>
        </p:nvSpPr>
        <p:spPr/>
        <p:txBody>
          <a:bodyPr/>
          <a:lstStyle/>
          <a:p>
            <a:r>
              <a:rPr lang="en-US" dirty="0"/>
              <a:t>Final sweep of 2</a:t>
            </a:r>
            <a:r>
              <a:rPr lang="en-US" baseline="30000" dirty="0"/>
              <a:t>nd</a:t>
            </a:r>
            <a:r>
              <a:rPr lang="en-US" dirty="0"/>
              <a:t> floor offices, breakroom, conference rooms, and bathrooms</a:t>
            </a:r>
          </a:p>
          <a:p>
            <a:r>
              <a:rPr lang="en-US" dirty="0"/>
              <a:t>Report to Eunice</a:t>
            </a:r>
          </a:p>
        </p:txBody>
      </p:sp>
    </p:spTree>
    <p:extLst>
      <p:ext uri="{BB962C8B-B14F-4D97-AF65-F5344CB8AC3E}">
        <p14:creationId xmlns:p14="http://schemas.microsoft.com/office/powerpoint/2010/main" val="2781659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202F-3745-437B-9D37-3B7680290FA3}"/>
              </a:ext>
            </a:extLst>
          </p:cNvPr>
          <p:cNvSpPr>
            <a:spLocks noGrp="1"/>
          </p:cNvSpPr>
          <p:nvPr>
            <p:ph type="title"/>
          </p:nvPr>
        </p:nvSpPr>
        <p:spPr/>
        <p:txBody>
          <a:bodyPr/>
          <a:lstStyle/>
          <a:p>
            <a:r>
              <a:rPr lang="en-US" dirty="0"/>
              <a:t>Clark 1</a:t>
            </a:r>
            <a:r>
              <a:rPr lang="en-US" baseline="30000" dirty="0"/>
              <a:t>st</a:t>
            </a:r>
            <a:r>
              <a:rPr lang="en-US" dirty="0"/>
              <a:t> Floor (Gary)</a:t>
            </a:r>
          </a:p>
        </p:txBody>
      </p:sp>
      <p:sp>
        <p:nvSpPr>
          <p:cNvPr id="3" name="Content Placeholder 2">
            <a:extLst>
              <a:ext uri="{FF2B5EF4-FFF2-40B4-BE49-F238E27FC236}">
                <a16:creationId xmlns:a16="http://schemas.microsoft.com/office/drawing/2014/main" id="{1B641114-A239-4841-97F2-02D4DFF0B11F}"/>
              </a:ext>
            </a:extLst>
          </p:cNvPr>
          <p:cNvSpPr>
            <a:spLocks noGrp="1"/>
          </p:cNvSpPr>
          <p:nvPr>
            <p:ph idx="1"/>
          </p:nvPr>
        </p:nvSpPr>
        <p:spPr/>
        <p:txBody>
          <a:bodyPr/>
          <a:lstStyle/>
          <a:p>
            <a:r>
              <a:rPr lang="en-US" dirty="0"/>
              <a:t>Gather lab technicians</a:t>
            </a:r>
          </a:p>
          <a:p>
            <a:r>
              <a:rPr lang="en-US" dirty="0"/>
              <a:t>Secure labs</a:t>
            </a:r>
          </a:p>
          <a:p>
            <a:r>
              <a:rPr lang="en-US" dirty="0"/>
              <a:t>Final sweep of 1</a:t>
            </a:r>
            <a:r>
              <a:rPr lang="en-US" baseline="30000" dirty="0"/>
              <a:t>st</a:t>
            </a:r>
            <a:r>
              <a:rPr lang="en-US" dirty="0"/>
              <a:t> floor offices, breakroom, labs, and bathrooms</a:t>
            </a:r>
          </a:p>
          <a:p>
            <a:r>
              <a:rPr lang="en-US" dirty="0"/>
              <a:t>Report to Eunice</a:t>
            </a:r>
          </a:p>
        </p:txBody>
      </p:sp>
    </p:spTree>
    <p:extLst>
      <p:ext uri="{BB962C8B-B14F-4D97-AF65-F5344CB8AC3E}">
        <p14:creationId xmlns:p14="http://schemas.microsoft.com/office/powerpoint/2010/main" val="387600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239C-8E72-4426-A25E-F44BF729B590}"/>
              </a:ext>
            </a:extLst>
          </p:cNvPr>
          <p:cNvSpPr>
            <a:spLocks noGrp="1"/>
          </p:cNvSpPr>
          <p:nvPr>
            <p:ph type="title"/>
          </p:nvPr>
        </p:nvSpPr>
        <p:spPr/>
        <p:txBody>
          <a:bodyPr/>
          <a:lstStyle/>
          <a:p>
            <a:r>
              <a:rPr lang="en-US" dirty="0"/>
              <a:t>Clark Basement (Dave)</a:t>
            </a:r>
          </a:p>
        </p:txBody>
      </p:sp>
      <p:sp>
        <p:nvSpPr>
          <p:cNvPr id="3" name="Content Placeholder 2">
            <a:extLst>
              <a:ext uri="{FF2B5EF4-FFF2-40B4-BE49-F238E27FC236}">
                <a16:creationId xmlns:a16="http://schemas.microsoft.com/office/drawing/2014/main" id="{4BE88DC5-D3E6-467B-ADC2-0494DA47ABF6}"/>
              </a:ext>
            </a:extLst>
          </p:cNvPr>
          <p:cNvSpPr>
            <a:spLocks noGrp="1"/>
          </p:cNvSpPr>
          <p:nvPr>
            <p:ph idx="1"/>
          </p:nvPr>
        </p:nvSpPr>
        <p:spPr/>
        <p:txBody>
          <a:bodyPr/>
          <a:lstStyle/>
          <a:p>
            <a:r>
              <a:rPr lang="en-US" dirty="0"/>
              <a:t>Final sweep of Basement floor offices, labs, conference room, and bathrooms</a:t>
            </a:r>
          </a:p>
          <a:p>
            <a:r>
              <a:rPr lang="en-US" dirty="0"/>
              <a:t>Report to Eunice</a:t>
            </a:r>
          </a:p>
        </p:txBody>
      </p:sp>
    </p:spTree>
    <p:extLst>
      <p:ext uri="{BB962C8B-B14F-4D97-AF65-F5344CB8AC3E}">
        <p14:creationId xmlns:p14="http://schemas.microsoft.com/office/powerpoint/2010/main" val="37042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35F5-D0D0-4389-B6AF-05837D5AD02B}"/>
              </a:ext>
            </a:extLst>
          </p:cNvPr>
          <p:cNvSpPr>
            <a:spLocks noGrp="1"/>
          </p:cNvSpPr>
          <p:nvPr>
            <p:ph type="title"/>
          </p:nvPr>
        </p:nvSpPr>
        <p:spPr/>
        <p:txBody>
          <a:bodyPr/>
          <a:lstStyle/>
          <a:p>
            <a:r>
              <a:rPr lang="en-US" dirty="0"/>
              <a:t>Individual (everyone)</a:t>
            </a:r>
          </a:p>
        </p:txBody>
      </p:sp>
      <p:sp>
        <p:nvSpPr>
          <p:cNvPr id="3" name="Content Placeholder 2">
            <a:extLst>
              <a:ext uri="{FF2B5EF4-FFF2-40B4-BE49-F238E27FC236}">
                <a16:creationId xmlns:a16="http://schemas.microsoft.com/office/drawing/2014/main" id="{8FF745AF-8339-4E70-BACA-B48C17FA8EFC}"/>
              </a:ext>
            </a:extLst>
          </p:cNvPr>
          <p:cNvSpPr>
            <a:spLocks noGrp="1"/>
          </p:cNvSpPr>
          <p:nvPr>
            <p:ph idx="1"/>
          </p:nvPr>
        </p:nvSpPr>
        <p:spPr/>
        <p:txBody>
          <a:bodyPr/>
          <a:lstStyle/>
          <a:p>
            <a:r>
              <a:rPr lang="en-US" dirty="0"/>
              <a:t>Make your space safe (shut off …)</a:t>
            </a:r>
          </a:p>
          <a:p>
            <a:r>
              <a:rPr lang="en-US" dirty="0"/>
              <a:t>Grab your coat</a:t>
            </a:r>
          </a:p>
          <a:p>
            <a:r>
              <a:rPr lang="en-US" dirty="0"/>
              <a:t>Tell your friends</a:t>
            </a:r>
          </a:p>
          <a:p>
            <a:r>
              <a:rPr lang="en-US" dirty="0"/>
              <a:t>Pull the door shut on your way out</a:t>
            </a:r>
          </a:p>
          <a:p>
            <a:r>
              <a:rPr lang="en-US" dirty="0"/>
              <a:t>Evacuate to Rose Garden </a:t>
            </a:r>
          </a:p>
          <a:p>
            <a:r>
              <a:rPr lang="en-US" dirty="0"/>
              <a:t>Wait for “All Clear”</a:t>
            </a:r>
          </a:p>
        </p:txBody>
      </p:sp>
    </p:spTree>
    <p:extLst>
      <p:ext uri="{BB962C8B-B14F-4D97-AF65-F5344CB8AC3E}">
        <p14:creationId xmlns:p14="http://schemas.microsoft.com/office/powerpoint/2010/main" val="313202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8EDA-F6C1-456B-805D-E9C38596B1F4}"/>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E7E54C4E-C779-43D9-8FD7-0B5131987FB4}"/>
              </a:ext>
            </a:extLst>
          </p:cNvPr>
          <p:cNvSpPr>
            <a:spLocks noGrp="1"/>
          </p:cNvSpPr>
          <p:nvPr>
            <p:ph idx="1"/>
          </p:nvPr>
        </p:nvSpPr>
        <p:spPr>
          <a:xfrm>
            <a:off x="3838836" y="0"/>
            <a:ext cx="4711405" cy="5143499"/>
          </a:xfrm>
        </p:spPr>
        <p:txBody>
          <a:bodyPr>
            <a:normAutofit/>
          </a:bodyPr>
          <a:lstStyle/>
          <a:p>
            <a:r>
              <a:rPr lang="en-US" dirty="0"/>
              <a:t>Fire Warden – Bobby </a:t>
            </a:r>
          </a:p>
          <a:p>
            <a:r>
              <a:rPr lang="en-US" dirty="0"/>
              <a:t>Timekeeper – Kali</a:t>
            </a:r>
          </a:p>
          <a:p>
            <a:r>
              <a:rPr lang="en-US" dirty="0"/>
              <a:t>Record video – Cat</a:t>
            </a:r>
          </a:p>
          <a:p>
            <a:r>
              <a:rPr lang="en-US" dirty="0"/>
              <a:t>Pull fire alarm – Jeremy Edwards</a:t>
            </a:r>
          </a:p>
          <a:p>
            <a:r>
              <a:rPr lang="en-US" dirty="0"/>
              <a:t>Eunice – Lead out to Rose Garden with Go Kit</a:t>
            </a:r>
          </a:p>
          <a:p>
            <a:r>
              <a:rPr lang="en-US" dirty="0"/>
              <a:t>Individuals – Coat, shut doors, evacuate</a:t>
            </a:r>
          </a:p>
          <a:p>
            <a:r>
              <a:rPr lang="en-US" dirty="0"/>
              <a:t>Riebsomer: Final Sweep</a:t>
            </a:r>
          </a:p>
          <a:p>
            <a:pPr lvl="1"/>
            <a:r>
              <a:rPr lang="en-US" dirty="0"/>
              <a:t>3</a:t>
            </a:r>
            <a:r>
              <a:rPr lang="en-US" baseline="30000" dirty="0"/>
              <a:t>rd</a:t>
            </a:r>
            <a:r>
              <a:rPr lang="en-US" dirty="0"/>
              <a:t> Floor – Xuechen</a:t>
            </a:r>
          </a:p>
          <a:p>
            <a:pPr lvl="1"/>
            <a:r>
              <a:rPr lang="en-US" dirty="0"/>
              <a:t>2</a:t>
            </a:r>
            <a:r>
              <a:rPr lang="en-US" baseline="30000" dirty="0"/>
              <a:t>nd</a:t>
            </a:r>
            <a:r>
              <a:rPr lang="en-US" dirty="0"/>
              <a:t> Floor – Jing </a:t>
            </a:r>
          </a:p>
          <a:p>
            <a:pPr lvl="1"/>
            <a:r>
              <a:rPr lang="en-US" dirty="0"/>
              <a:t>1</a:t>
            </a:r>
            <a:r>
              <a:rPr lang="en-US" baseline="30000" dirty="0"/>
              <a:t>st</a:t>
            </a:r>
            <a:r>
              <a:rPr lang="en-US" dirty="0"/>
              <a:t> floor – Alex</a:t>
            </a:r>
          </a:p>
          <a:p>
            <a:pPr lvl="1"/>
            <a:r>
              <a:rPr lang="en-US" dirty="0"/>
              <a:t>Basement – Curt &amp; Bing</a:t>
            </a:r>
          </a:p>
          <a:p>
            <a:r>
              <a:rPr lang="en-US" dirty="0"/>
              <a:t>Clark: Final Sweep</a:t>
            </a:r>
          </a:p>
          <a:p>
            <a:pPr lvl="1"/>
            <a:r>
              <a:rPr lang="en-US" dirty="0"/>
              <a:t>2</a:t>
            </a:r>
            <a:r>
              <a:rPr lang="en-US" baseline="30000" dirty="0"/>
              <a:t>nd</a:t>
            </a:r>
            <a:r>
              <a:rPr lang="en-US" dirty="0"/>
              <a:t> Floor – Jeff </a:t>
            </a:r>
          </a:p>
          <a:p>
            <a:pPr lvl="1"/>
            <a:r>
              <a:rPr lang="en-US" dirty="0"/>
              <a:t>1</a:t>
            </a:r>
            <a:r>
              <a:rPr lang="en-US" baseline="30000" dirty="0"/>
              <a:t>st</a:t>
            </a:r>
            <a:r>
              <a:rPr lang="en-US" dirty="0"/>
              <a:t> floor – Gary</a:t>
            </a:r>
          </a:p>
          <a:p>
            <a:pPr lvl="1"/>
            <a:r>
              <a:rPr lang="en-US" dirty="0"/>
              <a:t>Basement – Dave</a:t>
            </a:r>
          </a:p>
        </p:txBody>
      </p:sp>
    </p:spTree>
    <p:extLst>
      <p:ext uri="{BB962C8B-B14F-4D97-AF65-F5344CB8AC3E}">
        <p14:creationId xmlns:p14="http://schemas.microsoft.com/office/powerpoint/2010/main" val="7097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7758-3E76-4E8B-ABC8-51ED23B627D3}"/>
              </a:ext>
            </a:extLst>
          </p:cNvPr>
          <p:cNvSpPr>
            <a:spLocks noGrp="1"/>
          </p:cNvSpPr>
          <p:nvPr>
            <p:ph type="title"/>
          </p:nvPr>
        </p:nvSpPr>
        <p:spPr/>
        <p:txBody>
          <a:bodyPr/>
          <a:lstStyle/>
          <a:p>
            <a:r>
              <a:rPr lang="en-US" dirty="0"/>
              <a:t>Fire</a:t>
            </a:r>
          </a:p>
        </p:txBody>
      </p:sp>
      <p:sp>
        <p:nvSpPr>
          <p:cNvPr id="3" name="Content Placeholder 2">
            <a:extLst>
              <a:ext uri="{FF2B5EF4-FFF2-40B4-BE49-F238E27FC236}">
                <a16:creationId xmlns:a16="http://schemas.microsoft.com/office/drawing/2014/main" id="{6CB28199-16EE-4CD1-9C29-3A28803226AA}"/>
              </a:ext>
            </a:extLst>
          </p:cNvPr>
          <p:cNvSpPr>
            <a:spLocks noGrp="1"/>
          </p:cNvSpPr>
          <p:nvPr>
            <p:ph idx="1"/>
          </p:nvPr>
        </p:nvSpPr>
        <p:spPr/>
        <p:txBody>
          <a:bodyPr/>
          <a:lstStyle/>
          <a:p>
            <a:r>
              <a:rPr lang="en-US" sz="1400" dirty="0"/>
              <a:t>Our buildings are equipped with fire detection and suppression systems. </a:t>
            </a:r>
          </a:p>
          <a:p>
            <a:r>
              <a:rPr lang="en-US" sz="1400" dirty="0"/>
              <a:t>We are also close to Albuquerque Fire Station 3; response time is normally 5 minutes or less. </a:t>
            </a:r>
          </a:p>
        </p:txBody>
      </p:sp>
    </p:spTree>
    <p:extLst>
      <p:ext uri="{BB962C8B-B14F-4D97-AF65-F5344CB8AC3E}">
        <p14:creationId xmlns:p14="http://schemas.microsoft.com/office/powerpoint/2010/main" val="218707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04E1-D6A3-413F-8EE2-772CE2EC9B60}"/>
              </a:ext>
            </a:extLst>
          </p:cNvPr>
          <p:cNvSpPr>
            <a:spLocks noGrp="1"/>
          </p:cNvSpPr>
          <p:nvPr>
            <p:ph type="title"/>
          </p:nvPr>
        </p:nvSpPr>
        <p:spPr/>
        <p:txBody>
          <a:bodyPr/>
          <a:lstStyle/>
          <a:p>
            <a:r>
              <a:rPr lang="en-US" dirty="0"/>
              <a:t>Laboratory Hazard Assessment Tool</a:t>
            </a:r>
          </a:p>
        </p:txBody>
      </p:sp>
      <p:sp>
        <p:nvSpPr>
          <p:cNvPr id="3" name="Text Placeholder 2">
            <a:extLst>
              <a:ext uri="{FF2B5EF4-FFF2-40B4-BE49-F238E27FC236}">
                <a16:creationId xmlns:a16="http://schemas.microsoft.com/office/drawing/2014/main" id="{ECA3B692-A909-44BB-8F87-6E66BB2CA0E4}"/>
              </a:ext>
            </a:extLst>
          </p:cNvPr>
          <p:cNvSpPr>
            <a:spLocks noGrp="1"/>
          </p:cNvSpPr>
          <p:nvPr>
            <p:ph type="body" idx="1"/>
          </p:nvPr>
        </p:nvSpPr>
        <p:spPr/>
        <p:txBody>
          <a:bodyPr/>
          <a:lstStyle/>
          <a:p>
            <a:r>
              <a:rPr lang="en-US" dirty="0"/>
              <a:t>Please complete before Spring semester.</a:t>
            </a:r>
          </a:p>
        </p:txBody>
      </p:sp>
    </p:spTree>
    <p:extLst>
      <p:ext uri="{BB962C8B-B14F-4D97-AF65-F5344CB8AC3E}">
        <p14:creationId xmlns:p14="http://schemas.microsoft.com/office/powerpoint/2010/main" val="229645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C6E6-DEB6-4F1F-9B67-D68168E2694F}"/>
              </a:ext>
            </a:extLst>
          </p:cNvPr>
          <p:cNvSpPr>
            <a:spLocks noGrp="1"/>
          </p:cNvSpPr>
          <p:nvPr>
            <p:ph type="title"/>
          </p:nvPr>
        </p:nvSpPr>
        <p:spPr/>
        <p:txBody>
          <a:bodyPr/>
          <a:lstStyle/>
          <a:p>
            <a:r>
              <a:rPr lang="en-US" dirty="0"/>
              <a:t>Fire: What to Do</a:t>
            </a:r>
          </a:p>
        </p:txBody>
      </p:sp>
      <p:sp>
        <p:nvSpPr>
          <p:cNvPr id="3" name="Content Placeholder 2">
            <a:extLst>
              <a:ext uri="{FF2B5EF4-FFF2-40B4-BE49-F238E27FC236}">
                <a16:creationId xmlns:a16="http://schemas.microsoft.com/office/drawing/2014/main" id="{AF5CD893-7658-4D71-BBF2-B8971F5A556C}"/>
              </a:ext>
            </a:extLst>
          </p:cNvPr>
          <p:cNvSpPr>
            <a:spLocks noGrp="1"/>
          </p:cNvSpPr>
          <p:nvPr>
            <p:ph idx="1"/>
          </p:nvPr>
        </p:nvSpPr>
        <p:spPr/>
        <p:txBody>
          <a:bodyPr/>
          <a:lstStyle/>
          <a:p>
            <a:pPr marL="285750" indent="-285750">
              <a:buFont typeface="Arial" panose="020B0604020202020204" pitchFamily="34" charset="0"/>
              <a:buChar char="•"/>
            </a:pPr>
            <a:r>
              <a:rPr lang="en-US" sz="1400" dirty="0"/>
              <a:t>Alert all people in immediate area</a:t>
            </a:r>
          </a:p>
          <a:p>
            <a:pPr marL="285750" indent="-285750">
              <a:buFont typeface="Arial" panose="020B0604020202020204" pitchFamily="34" charset="0"/>
              <a:buChar char="•"/>
            </a:pPr>
            <a:r>
              <a:rPr lang="en-US" sz="1400" dirty="0"/>
              <a:t>Pull fire alarm</a:t>
            </a:r>
          </a:p>
          <a:p>
            <a:pPr marL="285750" indent="-285750">
              <a:buFont typeface="Arial" panose="020B0604020202020204" pitchFamily="34" charset="0"/>
              <a:buChar char="•"/>
            </a:pPr>
            <a:r>
              <a:rPr lang="en-US" sz="1400" dirty="0"/>
              <a:t>Call 911</a:t>
            </a:r>
          </a:p>
          <a:p>
            <a:pPr marL="285750" indent="-285750">
              <a:buFont typeface="Arial" panose="020B0604020202020204" pitchFamily="34" charset="0"/>
              <a:buChar char="•"/>
            </a:pPr>
            <a:r>
              <a:rPr lang="en-US" sz="1400" dirty="0"/>
              <a:t>Close all doors to help contain fire and smoke</a:t>
            </a:r>
          </a:p>
          <a:p>
            <a:pPr marL="285750" indent="-285750">
              <a:buFont typeface="Arial" panose="020B0604020202020204" pitchFamily="34" charset="0"/>
              <a:buChar char="•"/>
            </a:pPr>
            <a:r>
              <a:rPr lang="en-US" sz="1400" dirty="0"/>
              <a:t>Next Step: Extinguish or Evacuate</a:t>
            </a:r>
            <a:endParaRPr lang="en-US" dirty="0"/>
          </a:p>
        </p:txBody>
      </p:sp>
    </p:spTree>
    <p:extLst>
      <p:ext uri="{BB962C8B-B14F-4D97-AF65-F5344CB8AC3E}">
        <p14:creationId xmlns:p14="http://schemas.microsoft.com/office/powerpoint/2010/main" val="23656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381E-0C1E-4AA1-9751-89542283EB3F}"/>
              </a:ext>
            </a:extLst>
          </p:cNvPr>
          <p:cNvSpPr>
            <a:spLocks noGrp="1"/>
          </p:cNvSpPr>
          <p:nvPr>
            <p:ph type="title"/>
          </p:nvPr>
        </p:nvSpPr>
        <p:spPr/>
        <p:txBody>
          <a:bodyPr/>
          <a:lstStyle/>
          <a:p>
            <a:r>
              <a:rPr lang="en-US" dirty="0"/>
              <a:t>Fire: Extinguish</a:t>
            </a:r>
          </a:p>
        </p:txBody>
      </p:sp>
      <p:sp>
        <p:nvSpPr>
          <p:cNvPr id="3" name="Content Placeholder 2">
            <a:extLst>
              <a:ext uri="{FF2B5EF4-FFF2-40B4-BE49-F238E27FC236}">
                <a16:creationId xmlns:a16="http://schemas.microsoft.com/office/drawing/2014/main" id="{7FAD868F-9CAA-4D9B-846D-256D90FEAC7B}"/>
              </a:ext>
            </a:extLst>
          </p:cNvPr>
          <p:cNvSpPr>
            <a:spLocks noGrp="1"/>
          </p:cNvSpPr>
          <p:nvPr>
            <p:ph idx="1"/>
          </p:nvPr>
        </p:nvSpPr>
        <p:spPr/>
        <p:txBody>
          <a:bodyPr/>
          <a:lstStyle/>
          <a:p>
            <a:pPr marL="0" indent="0">
              <a:buNone/>
            </a:pPr>
            <a:r>
              <a:rPr lang="en-US" sz="1400" dirty="0"/>
              <a:t>If the fire is small and you have been trained to use a fire extinguisher use the PASS Acronym:</a:t>
            </a:r>
          </a:p>
          <a:p>
            <a:pPr marL="342900" lvl="0" indent="-342900">
              <a:buFont typeface="Arial" panose="020B0604020202020204" pitchFamily="34" charset="0"/>
              <a:buChar char="•"/>
            </a:pPr>
            <a:r>
              <a:rPr lang="en-US" sz="1400" b="1" dirty="0"/>
              <a:t>P</a:t>
            </a:r>
            <a:r>
              <a:rPr lang="en-US" sz="1400" dirty="0"/>
              <a:t>ull the Pin</a:t>
            </a:r>
          </a:p>
          <a:p>
            <a:pPr marL="342900" lvl="0" indent="-342900">
              <a:buFont typeface="Arial" panose="020B0604020202020204" pitchFamily="34" charset="0"/>
              <a:buChar char="•"/>
            </a:pPr>
            <a:r>
              <a:rPr lang="en-US" sz="1400" b="1" dirty="0"/>
              <a:t>A</a:t>
            </a:r>
            <a:r>
              <a:rPr lang="en-US" sz="1400" dirty="0"/>
              <a:t>im at the base of the fire</a:t>
            </a:r>
          </a:p>
          <a:p>
            <a:pPr marL="342900" lvl="0" indent="-342900">
              <a:buFont typeface="Arial" panose="020B0604020202020204" pitchFamily="34" charset="0"/>
              <a:buChar char="•"/>
            </a:pPr>
            <a:r>
              <a:rPr lang="en-US" sz="1400" b="1" dirty="0"/>
              <a:t>S</a:t>
            </a:r>
            <a:r>
              <a:rPr lang="en-US" sz="1400" dirty="0"/>
              <a:t>queeze the handle</a:t>
            </a:r>
          </a:p>
          <a:p>
            <a:pPr marL="342900" lvl="0" indent="-342900">
              <a:buFont typeface="Arial" panose="020B0604020202020204" pitchFamily="34" charset="0"/>
              <a:buChar char="•"/>
            </a:pPr>
            <a:r>
              <a:rPr lang="en-US" sz="1400" b="1" dirty="0"/>
              <a:t>S</a:t>
            </a:r>
            <a:r>
              <a:rPr lang="en-US" sz="1400" dirty="0"/>
              <a:t>weep side to side</a:t>
            </a:r>
          </a:p>
          <a:p>
            <a:endParaRPr lang="en-US" dirty="0"/>
          </a:p>
        </p:txBody>
      </p:sp>
    </p:spTree>
    <p:extLst>
      <p:ext uri="{BB962C8B-B14F-4D97-AF65-F5344CB8AC3E}">
        <p14:creationId xmlns:p14="http://schemas.microsoft.com/office/powerpoint/2010/main" val="1380533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520B-7D8F-45BC-9269-F5CEFFCD5561}"/>
              </a:ext>
            </a:extLst>
          </p:cNvPr>
          <p:cNvSpPr>
            <a:spLocks noGrp="1"/>
          </p:cNvSpPr>
          <p:nvPr>
            <p:ph type="title"/>
          </p:nvPr>
        </p:nvSpPr>
        <p:spPr/>
        <p:txBody>
          <a:bodyPr/>
          <a:lstStyle/>
          <a:p>
            <a:r>
              <a:rPr lang="en-US" dirty="0"/>
              <a:t>Fire: Evacuate</a:t>
            </a:r>
          </a:p>
        </p:txBody>
      </p:sp>
      <p:sp>
        <p:nvSpPr>
          <p:cNvPr id="3" name="Content Placeholder 2">
            <a:extLst>
              <a:ext uri="{FF2B5EF4-FFF2-40B4-BE49-F238E27FC236}">
                <a16:creationId xmlns:a16="http://schemas.microsoft.com/office/drawing/2014/main" id="{D65E484B-7CCB-4138-A9ED-E5B6F118D531}"/>
              </a:ext>
            </a:extLst>
          </p:cNvPr>
          <p:cNvSpPr>
            <a:spLocks noGrp="1"/>
          </p:cNvSpPr>
          <p:nvPr>
            <p:ph idx="1"/>
          </p:nvPr>
        </p:nvSpPr>
        <p:spPr>
          <a:xfrm>
            <a:off x="3886200" y="281175"/>
            <a:ext cx="5114245" cy="4886560"/>
          </a:xfrm>
        </p:spPr>
        <p:txBody>
          <a:bodyPr>
            <a:normAutofit fontScale="92500"/>
          </a:bodyPr>
          <a:lstStyle/>
          <a:p>
            <a:pPr marL="0" lvl="0" indent="0">
              <a:buNone/>
            </a:pPr>
            <a:r>
              <a:rPr lang="en-US" dirty="0"/>
              <a:t>If the Fire Alarm sounds, calmly leave the building via the closest exit.  </a:t>
            </a:r>
          </a:p>
          <a:p>
            <a:pPr marL="285750" indent="-285750">
              <a:buFont typeface="Arial" panose="020B0604020202020204" pitchFamily="34" charset="0"/>
              <a:buChar char="•"/>
            </a:pPr>
            <a:r>
              <a:rPr lang="en-US" dirty="0"/>
              <a:t>If smoke is encountered, stay close to floor where air is cooler and smoke free. </a:t>
            </a:r>
          </a:p>
          <a:p>
            <a:pPr marL="285750" indent="-285750">
              <a:buFont typeface="Arial" panose="020B0604020202020204" pitchFamily="34" charset="0"/>
              <a:buChar char="•"/>
            </a:pPr>
            <a:r>
              <a:rPr lang="en-US" dirty="0"/>
              <a:t>Before opening solid door, feel with the back of your hand. If door is cool, open slowly. If door is hot or smoke is detected on the other side, do not open. Find another way out. </a:t>
            </a:r>
          </a:p>
          <a:p>
            <a:pPr marL="285750" indent="-285750">
              <a:buFont typeface="Arial" panose="020B0604020202020204" pitchFamily="34" charset="0"/>
              <a:buChar char="•"/>
            </a:pPr>
            <a:r>
              <a:rPr lang="en-US" dirty="0"/>
              <a:t>If you are unable to exit, seek shelter in a safe place, call 911, and yell for help. </a:t>
            </a:r>
          </a:p>
          <a:p>
            <a:pPr marL="0" lvl="0" indent="0">
              <a:buNone/>
            </a:pPr>
            <a:r>
              <a:rPr lang="en-US" dirty="0"/>
              <a:t>As you are exiting the building, check the restrooms or classrooms along your route to ensure that everyone is told to evacuate (especially individuals who may not have heard the alarm or those who may need additional assistance). </a:t>
            </a:r>
            <a:r>
              <a:rPr lang="en-US" b="1" i="1" dirty="0"/>
              <a:t>If an individual refuses to evacuate, it is not your responsibility to make them leave.</a:t>
            </a:r>
            <a:endParaRPr lang="en-US" dirty="0"/>
          </a:p>
          <a:p>
            <a:pPr marL="0" lvl="0" indent="0" algn="ctr">
              <a:buNone/>
            </a:pPr>
            <a:r>
              <a:rPr lang="en-US" dirty="0"/>
              <a:t>Gather at the designated assembly area: </a:t>
            </a:r>
          </a:p>
          <a:p>
            <a:pPr marL="0" lvl="0" indent="0" algn="ctr">
              <a:buNone/>
            </a:pPr>
            <a:r>
              <a:rPr lang="en-US" sz="2400" b="1" dirty="0"/>
              <a:t>Rose Garden to the north of SMLC and Clark</a:t>
            </a:r>
          </a:p>
          <a:p>
            <a:endParaRPr lang="en-US" dirty="0"/>
          </a:p>
        </p:txBody>
      </p:sp>
    </p:spTree>
    <p:extLst>
      <p:ext uri="{BB962C8B-B14F-4D97-AF65-F5344CB8AC3E}">
        <p14:creationId xmlns:p14="http://schemas.microsoft.com/office/powerpoint/2010/main" val="286327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BE31-042C-4382-91EB-5756F4A7BBE8}"/>
              </a:ext>
            </a:extLst>
          </p:cNvPr>
          <p:cNvSpPr>
            <a:spLocks noGrp="1"/>
          </p:cNvSpPr>
          <p:nvPr>
            <p:ph type="title"/>
          </p:nvPr>
        </p:nvSpPr>
        <p:spPr/>
        <p:txBody>
          <a:bodyPr/>
          <a:lstStyle/>
          <a:p>
            <a:r>
              <a:rPr lang="en-US" dirty="0"/>
              <a:t>Fire: ADA Evacuation</a:t>
            </a:r>
          </a:p>
        </p:txBody>
      </p:sp>
      <p:sp>
        <p:nvSpPr>
          <p:cNvPr id="3" name="Content Placeholder 2">
            <a:extLst>
              <a:ext uri="{FF2B5EF4-FFF2-40B4-BE49-F238E27FC236}">
                <a16:creationId xmlns:a16="http://schemas.microsoft.com/office/drawing/2014/main" id="{0419D135-168B-40AB-AD2F-10C050DD8C0E}"/>
              </a:ext>
            </a:extLst>
          </p:cNvPr>
          <p:cNvSpPr>
            <a:spLocks noGrp="1"/>
          </p:cNvSpPr>
          <p:nvPr>
            <p:ph idx="1"/>
          </p:nvPr>
        </p:nvSpPr>
        <p:spPr/>
        <p:txBody>
          <a:bodyPr/>
          <a:lstStyle/>
          <a:p>
            <a:r>
              <a:rPr lang="en-US" sz="1400" dirty="0"/>
              <a:t>When evacuation is not possible, find the nearest area of refuge (</a:t>
            </a:r>
            <a:r>
              <a:rPr lang="en-US" sz="1400" b="1" dirty="0"/>
              <a:t>main stairwells</a:t>
            </a:r>
            <a:r>
              <a:rPr lang="en-US" sz="1400" dirty="0"/>
              <a:t>) and wait for assistance from emergency personnel.</a:t>
            </a:r>
          </a:p>
        </p:txBody>
      </p:sp>
    </p:spTree>
    <p:extLst>
      <p:ext uri="{BB962C8B-B14F-4D97-AF65-F5344CB8AC3E}">
        <p14:creationId xmlns:p14="http://schemas.microsoft.com/office/powerpoint/2010/main" val="2282411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3FC4-14F3-4579-96B8-9D46C95BB5C7}"/>
              </a:ext>
            </a:extLst>
          </p:cNvPr>
          <p:cNvSpPr>
            <a:spLocks noGrp="1"/>
          </p:cNvSpPr>
          <p:nvPr>
            <p:ph type="title"/>
          </p:nvPr>
        </p:nvSpPr>
        <p:spPr/>
        <p:txBody>
          <a:bodyPr/>
          <a:lstStyle/>
          <a:p>
            <a:r>
              <a:rPr lang="en-US" dirty="0"/>
              <a:t>Fire Alarms</a:t>
            </a:r>
            <a:br>
              <a:rPr lang="en-US" dirty="0"/>
            </a:br>
            <a:r>
              <a:rPr lang="en-US" dirty="0"/>
              <a:t>(Near stairways)</a:t>
            </a:r>
          </a:p>
        </p:txBody>
      </p:sp>
      <p:pic>
        <p:nvPicPr>
          <p:cNvPr id="4" name="Content Placeholder 3">
            <a:extLst>
              <a:ext uri="{FF2B5EF4-FFF2-40B4-BE49-F238E27FC236}">
                <a16:creationId xmlns:a16="http://schemas.microsoft.com/office/drawing/2014/main" id="{62DBD220-F0E8-4A27-9DC1-05BD00455E7F}"/>
              </a:ext>
            </a:extLst>
          </p:cNvPr>
          <p:cNvPicPr>
            <a:picLocks noGrp="1" noChangeAspect="1"/>
          </p:cNvPicPr>
          <p:nvPr>
            <p:ph idx="1"/>
          </p:nvPr>
        </p:nvPicPr>
        <p:blipFill>
          <a:blip r:embed="rId2"/>
          <a:stretch>
            <a:fillRect/>
          </a:stretch>
        </p:blipFill>
        <p:spPr>
          <a:xfrm>
            <a:off x="3655770" y="653064"/>
            <a:ext cx="5096726" cy="3817625"/>
          </a:xfrm>
          <a:prstGeom prst="rect">
            <a:avLst/>
          </a:prstGeom>
        </p:spPr>
      </p:pic>
    </p:spTree>
    <p:extLst>
      <p:ext uri="{BB962C8B-B14F-4D97-AF65-F5344CB8AC3E}">
        <p14:creationId xmlns:p14="http://schemas.microsoft.com/office/powerpoint/2010/main" val="3224780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E686-B479-4A55-A0BD-A9BC6F498E85}"/>
              </a:ext>
            </a:extLst>
          </p:cNvPr>
          <p:cNvSpPr>
            <a:spLocks noGrp="1"/>
          </p:cNvSpPr>
          <p:nvPr>
            <p:ph type="title"/>
          </p:nvPr>
        </p:nvSpPr>
        <p:spPr/>
        <p:txBody>
          <a:bodyPr/>
          <a:lstStyle/>
          <a:p>
            <a:r>
              <a:rPr lang="en-US" dirty="0"/>
              <a:t>Fire Extinguishers</a:t>
            </a:r>
          </a:p>
        </p:txBody>
      </p:sp>
      <p:pic>
        <p:nvPicPr>
          <p:cNvPr id="4" name="Content Placeholder 3">
            <a:extLst>
              <a:ext uri="{FF2B5EF4-FFF2-40B4-BE49-F238E27FC236}">
                <a16:creationId xmlns:a16="http://schemas.microsoft.com/office/drawing/2014/main" id="{1BB90CD1-1B16-4D9A-8BB0-3EE22E574FEC}"/>
              </a:ext>
            </a:extLst>
          </p:cNvPr>
          <p:cNvPicPr>
            <a:picLocks noGrp="1" noChangeAspect="1"/>
          </p:cNvPicPr>
          <p:nvPr>
            <p:ph idx="1"/>
          </p:nvPr>
        </p:nvPicPr>
        <p:blipFill>
          <a:blip r:embed="rId2"/>
          <a:stretch>
            <a:fillRect/>
          </a:stretch>
        </p:blipFill>
        <p:spPr>
          <a:xfrm>
            <a:off x="5335525" y="433880"/>
            <a:ext cx="3937000" cy="3937000"/>
          </a:xfrm>
          <a:prstGeom prst="rect">
            <a:avLst/>
          </a:prstGeom>
        </p:spPr>
      </p:pic>
      <p:pic>
        <p:nvPicPr>
          <p:cNvPr id="5" name="Picture 4">
            <a:extLst>
              <a:ext uri="{FF2B5EF4-FFF2-40B4-BE49-F238E27FC236}">
                <a16:creationId xmlns:a16="http://schemas.microsoft.com/office/drawing/2014/main" id="{74FC6691-3F25-4A93-99AA-031CFB76B7FF}"/>
              </a:ext>
            </a:extLst>
          </p:cNvPr>
          <p:cNvPicPr>
            <a:picLocks noChangeAspect="1"/>
          </p:cNvPicPr>
          <p:nvPr/>
        </p:nvPicPr>
        <p:blipFill>
          <a:blip r:embed="rId3"/>
          <a:stretch>
            <a:fillRect/>
          </a:stretch>
        </p:blipFill>
        <p:spPr>
          <a:xfrm>
            <a:off x="3890962" y="0"/>
            <a:ext cx="1962332" cy="4844078"/>
          </a:xfrm>
          <a:prstGeom prst="rect">
            <a:avLst/>
          </a:prstGeom>
        </p:spPr>
      </p:pic>
    </p:spTree>
    <p:extLst>
      <p:ext uri="{BB962C8B-B14F-4D97-AF65-F5344CB8AC3E}">
        <p14:creationId xmlns:p14="http://schemas.microsoft.com/office/powerpoint/2010/main" val="2658778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1E50-6E06-48E7-9090-62E78686AB9A}"/>
              </a:ext>
            </a:extLst>
          </p:cNvPr>
          <p:cNvSpPr>
            <a:spLocks noGrp="1"/>
          </p:cNvSpPr>
          <p:nvPr>
            <p:ph type="title"/>
          </p:nvPr>
        </p:nvSpPr>
        <p:spPr/>
        <p:txBody>
          <a:bodyPr/>
          <a:lstStyle/>
          <a:p>
            <a:r>
              <a:rPr lang="en-US" dirty="0"/>
              <a:t>Exit Routes</a:t>
            </a:r>
          </a:p>
        </p:txBody>
      </p:sp>
      <p:sp>
        <p:nvSpPr>
          <p:cNvPr id="4" name="Text Placeholder 3">
            <a:extLst>
              <a:ext uri="{FF2B5EF4-FFF2-40B4-BE49-F238E27FC236}">
                <a16:creationId xmlns:a16="http://schemas.microsoft.com/office/drawing/2014/main" id="{32DB5490-8213-480B-AE56-1CBA5C4D20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4767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D8D5-6668-4444-8429-8FD6A68EB847}"/>
              </a:ext>
            </a:extLst>
          </p:cNvPr>
          <p:cNvSpPr>
            <a:spLocks noGrp="1"/>
          </p:cNvSpPr>
          <p:nvPr>
            <p:ph type="title"/>
          </p:nvPr>
        </p:nvSpPr>
        <p:spPr/>
        <p:txBody>
          <a:bodyPr/>
          <a:lstStyle/>
          <a:p>
            <a:r>
              <a:rPr lang="en-US" dirty="0"/>
              <a:t>Contingency Plans</a:t>
            </a:r>
          </a:p>
        </p:txBody>
      </p:sp>
      <p:pic>
        <p:nvPicPr>
          <p:cNvPr id="4" name="Content Placeholder 3">
            <a:extLst>
              <a:ext uri="{FF2B5EF4-FFF2-40B4-BE49-F238E27FC236}">
                <a16:creationId xmlns:a16="http://schemas.microsoft.com/office/drawing/2014/main" id="{63039363-5071-4E0E-BBF6-A711AC0FDBB9}"/>
              </a:ext>
            </a:extLst>
          </p:cNvPr>
          <p:cNvPicPr>
            <a:picLocks noGrp="1" noChangeAspect="1"/>
          </p:cNvPicPr>
          <p:nvPr>
            <p:ph idx="1"/>
          </p:nvPr>
        </p:nvPicPr>
        <p:blipFill>
          <a:blip r:embed="rId2"/>
          <a:stretch>
            <a:fillRect/>
          </a:stretch>
        </p:blipFill>
        <p:spPr>
          <a:xfrm>
            <a:off x="4405631" y="601663"/>
            <a:ext cx="3577588" cy="3937000"/>
          </a:xfrm>
          <a:prstGeom prst="rect">
            <a:avLst/>
          </a:prstGeom>
        </p:spPr>
      </p:pic>
      <p:pic>
        <p:nvPicPr>
          <p:cNvPr id="6" name="Picture 5">
            <a:extLst>
              <a:ext uri="{FF2B5EF4-FFF2-40B4-BE49-F238E27FC236}">
                <a16:creationId xmlns:a16="http://schemas.microsoft.com/office/drawing/2014/main" id="{FF7DB365-9B3F-4AAD-983E-4D1CD2E0AE12}"/>
              </a:ext>
            </a:extLst>
          </p:cNvPr>
          <p:cNvPicPr>
            <a:picLocks noChangeAspect="1"/>
          </p:cNvPicPr>
          <p:nvPr/>
        </p:nvPicPr>
        <p:blipFill>
          <a:blip r:embed="rId3"/>
          <a:stretch>
            <a:fillRect/>
          </a:stretch>
        </p:blipFill>
        <p:spPr>
          <a:xfrm>
            <a:off x="3728814" y="739290"/>
            <a:ext cx="4384577" cy="4077404"/>
          </a:xfrm>
          <a:prstGeom prst="rect">
            <a:avLst/>
          </a:prstGeom>
        </p:spPr>
      </p:pic>
      <p:pic>
        <p:nvPicPr>
          <p:cNvPr id="5" name="Picture 4">
            <a:extLst>
              <a:ext uri="{FF2B5EF4-FFF2-40B4-BE49-F238E27FC236}">
                <a16:creationId xmlns:a16="http://schemas.microsoft.com/office/drawing/2014/main" id="{1DF9602E-74A1-4005-8892-274442A511D5}"/>
              </a:ext>
            </a:extLst>
          </p:cNvPr>
          <p:cNvPicPr>
            <a:picLocks noChangeAspect="1"/>
          </p:cNvPicPr>
          <p:nvPr/>
        </p:nvPicPr>
        <p:blipFill>
          <a:blip r:embed="rId4"/>
          <a:stretch>
            <a:fillRect/>
          </a:stretch>
        </p:blipFill>
        <p:spPr>
          <a:xfrm>
            <a:off x="5182820" y="3487980"/>
            <a:ext cx="792549" cy="792549"/>
          </a:xfrm>
          <a:prstGeom prst="rect">
            <a:avLst/>
          </a:prstGeom>
        </p:spPr>
      </p:pic>
      <p:pic>
        <p:nvPicPr>
          <p:cNvPr id="7" name="Picture 6">
            <a:extLst>
              <a:ext uri="{FF2B5EF4-FFF2-40B4-BE49-F238E27FC236}">
                <a16:creationId xmlns:a16="http://schemas.microsoft.com/office/drawing/2014/main" id="{4EEC209E-64D6-45B9-B0F0-62680876D127}"/>
              </a:ext>
            </a:extLst>
          </p:cNvPr>
          <p:cNvPicPr>
            <a:picLocks noChangeAspect="1"/>
          </p:cNvPicPr>
          <p:nvPr/>
        </p:nvPicPr>
        <p:blipFill rotWithShape="1">
          <a:blip r:embed="rId5"/>
          <a:srcRect/>
          <a:stretch/>
        </p:blipFill>
        <p:spPr>
          <a:xfrm>
            <a:off x="2972335" y="3946095"/>
            <a:ext cx="756479" cy="780440"/>
          </a:xfrm>
          <a:prstGeom prst="flowChartConnector">
            <a:avLst/>
          </a:prstGeom>
        </p:spPr>
      </p:pic>
    </p:spTree>
    <p:extLst>
      <p:ext uri="{BB962C8B-B14F-4D97-AF65-F5344CB8AC3E}">
        <p14:creationId xmlns:p14="http://schemas.microsoft.com/office/powerpoint/2010/main" val="2818498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8CA-2719-4199-A882-8DAB239B332D}"/>
              </a:ext>
            </a:extLst>
          </p:cNvPr>
          <p:cNvSpPr>
            <a:spLocks noGrp="1"/>
          </p:cNvSpPr>
          <p:nvPr>
            <p:ph type="title"/>
          </p:nvPr>
        </p:nvSpPr>
        <p:spPr/>
        <p:txBody>
          <a:bodyPr/>
          <a:lstStyle/>
          <a:p>
            <a:r>
              <a:rPr lang="en-US" dirty="0"/>
              <a:t>Walkthrough</a:t>
            </a:r>
          </a:p>
        </p:txBody>
      </p:sp>
      <p:sp>
        <p:nvSpPr>
          <p:cNvPr id="3" name="Content Placeholder 2">
            <a:extLst>
              <a:ext uri="{FF2B5EF4-FFF2-40B4-BE49-F238E27FC236}">
                <a16:creationId xmlns:a16="http://schemas.microsoft.com/office/drawing/2014/main" id="{0E045014-7FFD-4E04-8796-E8CE8257A487}"/>
              </a:ext>
            </a:extLst>
          </p:cNvPr>
          <p:cNvSpPr>
            <a:spLocks noGrp="1"/>
          </p:cNvSpPr>
          <p:nvPr>
            <p:ph idx="1"/>
          </p:nvPr>
        </p:nvSpPr>
        <p:spPr/>
        <p:txBody>
          <a:bodyPr/>
          <a:lstStyle/>
          <a:p>
            <a:r>
              <a:rPr lang="en-US" dirty="0"/>
              <a:t>Shut doors</a:t>
            </a:r>
          </a:p>
          <a:p>
            <a:r>
              <a:rPr lang="en-US" dirty="0"/>
              <a:t>Check rooms on way out</a:t>
            </a:r>
          </a:p>
          <a:p>
            <a:r>
              <a:rPr lang="en-US" dirty="0"/>
              <a:t>Meet at </a:t>
            </a:r>
            <a:r>
              <a:rPr lang="en-US" b="1" dirty="0"/>
              <a:t>Rose Garden</a:t>
            </a:r>
          </a:p>
        </p:txBody>
      </p:sp>
    </p:spTree>
    <p:extLst>
      <p:ext uri="{BB962C8B-B14F-4D97-AF65-F5344CB8AC3E}">
        <p14:creationId xmlns:p14="http://schemas.microsoft.com/office/powerpoint/2010/main" val="1261446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0584-84F0-470B-8C49-4B64F932576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032D17A-DA03-4D31-AA21-8D2556911D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380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2627-2255-401D-82D7-0C547080DAE4}"/>
              </a:ext>
            </a:extLst>
          </p:cNvPr>
          <p:cNvSpPr>
            <a:spLocks noGrp="1"/>
          </p:cNvSpPr>
          <p:nvPr>
            <p:ph type="title"/>
          </p:nvPr>
        </p:nvSpPr>
        <p:spPr/>
        <p:txBody>
          <a:bodyPr/>
          <a:lstStyle/>
          <a:p>
            <a:r>
              <a:rPr lang="en-US" dirty="0"/>
              <a:t>Freezer Inventory</a:t>
            </a:r>
          </a:p>
        </p:txBody>
      </p:sp>
      <p:sp>
        <p:nvSpPr>
          <p:cNvPr id="3" name="Text Placeholder 2">
            <a:extLst>
              <a:ext uri="{FF2B5EF4-FFF2-40B4-BE49-F238E27FC236}">
                <a16:creationId xmlns:a16="http://schemas.microsoft.com/office/drawing/2014/main" id="{AF85778B-9A24-4FCB-B70E-188C1F90ABD1}"/>
              </a:ext>
            </a:extLst>
          </p:cNvPr>
          <p:cNvSpPr>
            <a:spLocks noGrp="1"/>
          </p:cNvSpPr>
          <p:nvPr>
            <p:ph type="body" idx="1"/>
          </p:nvPr>
        </p:nvSpPr>
        <p:spPr/>
        <p:txBody>
          <a:bodyPr/>
          <a:lstStyle/>
          <a:p>
            <a:r>
              <a:rPr lang="en-US" dirty="0"/>
              <a:t>Please complete before Spring semester.</a:t>
            </a:r>
          </a:p>
        </p:txBody>
      </p:sp>
    </p:spTree>
    <p:extLst>
      <p:ext uri="{BB962C8B-B14F-4D97-AF65-F5344CB8AC3E}">
        <p14:creationId xmlns:p14="http://schemas.microsoft.com/office/powerpoint/2010/main" val="3984180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9AB7-EF39-4B64-9142-C7FA190D9C6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1B900B7-E13E-4DFC-8DE9-2AADF280FBCF}"/>
              </a:ext>
            </a:extLst>
          </p:cNvPr>
          <p:cNvSpPr>
            <a:spLocks noGrp="1"/>
          </p:cNvSpPr>
          <p:nvPr>
            <p:ph type="body" idx="1"/>
          </p:nvPr>
        </p:nvSpPr>
        <p:spPr/>
        <p:txBody>
          <a:bodyPr/>
          <a:lstStyle/>
          <a:p>
            <a:r>
              <a:rPr lang="en-US" dirty="0"/>
              <a:t>I appreciate all that you are doing for our department.  </a:t>
            </a:r>
          </a:p>
        </p:txBody>
      </p:sp>
    </p:spTree>
    <p:extLst>
      <p:ext uri="{BB962C8B-B14F-4D97-AF65-F5344CB8AC3E}">
        <p14:creationId xmlns:p14="http://schemas.microsoft.com/office/powerpoint/2010/main" val="294561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468C-74E7-430E-964C-4C3DD87219FD}"/>
              </a:ext>
            </a:extLst>
          </p:cNvPr>
          <p:cNvSpPr>
            <a:spLocks noGrp="1"/>
          </p:cNvSpPr>
          <p:nvPr>
            <p:ph type="title"/>
          </p:nvPr>
        </p:nvSpPr>
        <p:spPr/>
        <p:txBody>
          <a:bodyPr/>
          <a:lstStyle/>
          <a:p>
            <a:r>
              <a:rPr lang="en-US" dirty="0"/>
              <a:t>Pipette/Balance Calibration</a:t>
            </a:r>
          </a:p>
        </p:txBody>
      </p:sp>
      <p:sp>
        <p:nvSpPr>
          <p:cNvPr id="3" name="Text Placeholder 2">
            <a:extLst>
              <a:ext uri="{FF2B5EF4-FFF2-40B4-BE49-F238E27FC236}">
                <a16:creationId xmlns:a16="http://schemas.microsoft.com/office/drawing/2014/main" id="{7B29DA64-E970-40A1-A60A-991CF6792757}"/>
              </a:ext>
            </a:extLst>
          </p:cNvPr>
          <p:cNvSpPr>
            <a:spLocks noGrp="1"/>
          </p:cNvSpPr>
          <p:nvPr>
            <p:ph type="body" idx="1"/>
          </p:nvPr>
        </p:nvSpPr>
        <p:spPr/>
        <p:txBody>
          <a:bodyPr/>
          <a:lstStyle/>
          <a:p>
            <a:r>
              <a:rPr lang="en-US" dirty="0"/>
              <a:t>Happening today through Wednesday.</a:t>
            </a:r>
          </a:p>
        </p:txBody>
      </p:sp>
    </p:spTree>
    <p:extLst>
      <p:ext uri="{BB962C8B-B14F-4D97-AF65-F5344CB8AC3E}">
        <p14:creationId xmlns:p14="http://schemas.microsoft.com/office/powerpoint/2010/main" val="128847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DE83-8CBB-4440-9DA9-1B869A434E6E}"/>
              </a:ext>
            </a:extLst>
          </p:cNvPr>
          <p:cNvSpPr>
            <a:spLocks noGrp="1"/>
          </p:cNvSpPr>
          <p:nvPr>
            <p:ph type="title"/>
          </p:nvPr>
        </p:nvSpPr>
        <p:spPr/>
        <p:txBody>
          <a:bodyPr/>
          <a:lstStyle/>
          <a:p>
            <a:r>
              <a:rPr lang="en-US" dirty="0"/>
              <a:t>Super Secret isn’t Super Safe</a:t>
            </a:r>
          </a:p>
        </p:txBody>
      </p:sp>
      <p:pic>
        <p:nvPicPr>
          <p:cNvPr id="5" name="Content Placeholder 4">
            <a:extLst>
              <a:ext uri="{FF2B5EF4-FFF2-40B4-BE49-F238E27FC236}">
                <a16:creationId xmlns:a16="http://schemas.microsoft.com/office/drawing/2014/main" id="{4BF465A6-2DB3-43AE-8864-B34E42730E4A}"/>
              </a:ext>
            </a:extLst>
          </p:cNvPr>
          <p:cNvPicPr>
            <a:picLocks noGrp="1" noChangeAspect="1"/>
          </p:cNvPicPr>
          <p:nvPr>
            <p:ph idx="1"/>
          </p:nvPr>
        </p:nvPicPr>
        <p:blipFill>
          <a:blip r:embed="rId2">
            <a:duotone>
              <a:schemeClr val="accent4">
                <a:shade val="45000"/>
                <a:satMod val="135000"/>
              </a:schemeClr>
              <a:prstClr val="white"/>
            </a:duotone>
          </a:blip>
          <a:stretch>
            <a:fillRect/>
          </a:stretch>
        </p:blipFill>
        <p:spPr>
          <a:xfrm>
            <a:off x="3655770" y="691157"/>
            <a:ext cx="5014914" cy="3761186"/>
          </a:xfrm>
          <a:prstGeom prst="rect">
            <a:avLst/>
          </a:prstGeom>
        </p:spPr>
      </p:pic>
      <p:sp>
        <p:nvSpPr>
          <p:cNvPr id="4" name="Text Placeholder 3">
            <a:extLst>
              <a:ext uri="{FF2B5EF4-FFF2-40B4-BE49-F238E27FC236}">
                <a16:creationId xmlns:a16="http://schemas.microsoft.com/office/drawing/2014/main" id="{E98E4073-B6F4-409A-B57E-573598BD1F74}"/>
              </a:ext>
            </a:extLst>
          </p:cNvPr>
          <p:cNvSpPr>
            <a:spLocks noGrp="1"/>
          </p:cNvSpPr>
          <p:nvPr>
            <p:ph type="body" sz="half" idx="2"/>
          </p:nvPr>
        </p:nvSpPr>
        <p:spPr/>
        <p:txBody>
          <a:bodyPr>
            <a:normAutofit fontScale="92500"/>
          </a:bodyPr>
          <a:lstStyle/>
          <a:p>
            <a:r>
              <a:rPr lang="en-US" dirty="0"/>
              <a:t>While a surprise alarm might inspire haste in evacuating, it creates unnecessary chaos and risks reducing the drill’s effectiveness.</a:t>
            </a:r>
          </a:p>
          <a:p>
            <a:endParaRPr lang="en-US" dirty="0"/>
          </a:p>
        </p:txBody>
      </p:sp>
    </p:spTree>
    <p:extLst>
      <p:ext uri="{BB962C8B-B14F-4D97-AF65-F5344CB8AC3E}">
        <p14:creationId xmlns:p14="http://schemas.microsoft.com/office/powerpoint/2010/main" val="386016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B5E2-A337-48D4-8CB4-72D447BF32E8}"/>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9446623E-821B-4739-9B12-8C82E2558590}"/>
              </a:ext>
            </a:extLst>
          </p:cNvPr>
          <p:cNvSpPr>
            <a:spLocks noGrp="1"/>
          </p:cNvSpPr>
          <p:nvPr>
            <p:ph idx="1"/>
          </p:nvPr>
        </p:nvSpPr>
        <p:spPr/>
        <p:txBody>
          <a:bodyPr/>
          <a:lstStyle/>
          <a:p>
            <a:r>
              <a:rPr lang="en-US" dirty="0"/>
              <a:t>Regular fire drills allow us to practice different roles and responsibilities during an emergency.</a:t>
            </a:r>
          </a:p>
          <a:p>
            <a:r>
              <a:rPr lang="en-US" dirty="0"/>
              <a:t>Create an actionable plan for future improvements.</a:t>
            </a:r>
          </a:p>
          <a:p>
            <a:r>
              <a:rPr lang="en-US" dirty="0"/>
              <a:t>Ensure that everyone knows where the emergency exits are located.</a:t>
            </a:r>
          </a:p>
          <a:p>
            <a:r>
              <a:rPr lang="en-US" dirty="0"/>
              <a:t>Prepares us to consider different evacuation routes.</a:t>
            </a:r>
          </a:p>
          <a:p>
            <a:endParaRPr lang="en-US" dirty="0"/>
          </a:p>
        </p:txBody>
      </p:sp>
    </p:spTree>
    <p:extLst>
      <p:ext uri="{BB962C8B-B14F-4D97-AF65-F5344CB8AC3E}">
        <p14:creationId xmlns:p14="http://schemas.microsoft.com/office/powerpoint/2010/main" val="145087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CFA6-C459-4E58-A21A-AE1B8864C067}"/>
              </a:ext>
            </a:extLst>
          </p:cNvPr>
          <p:cNvSpPr>
            <a:spLocks noGrp="1"/>
          </p:cNvSpPr>
          <p:nvPr>
            <p:ph type="title"/>
          </p:nvPr>
        </p:nvSpPr>
        <p:spPr/>
        <p:txBody>
          <a:bodyPr/>
          <a:lstStyle/>
          <a:p>
            <a:r>
              <a:rPr lang="en-US" dirty="0"/>
              <a:t>Buy-in</a:t>
            </a:r>
          </a:p>
        </p:txBody>
      </p:sp>
      <p:sp>
        <p:nvSpPr>
          <p:cNvPr id="3" name="Content Placeholder 2">
            <a:extLst>
              <a:ext uri="{FF2B5EF4-FFF2-40B4-BE49-F238E27FC236}">
                <a16:creationId xmlns:a16="http://schemas.microsoft.com/office/drawing/2014/main" id="{884EDC20-68BA-4702-B8A4-62D8E06EBD75}"/>
              </a:ext>
            </a:extLst>
          </p:cNvPr>
          <p:cNvSpPr>
            <a:spLocks noGrp="1"/>
          </p:cNvSpPr>
          <p:nvPr>
            <p:ph idx="1"/>
          </p:nvPr>
        </p:nvSpPr>
        <p:spPr/>
        <p:txBody>
          <a:bodyPr>
            <a:normAutofit/>
          </a:bodyPr>
          <a:lstStyle/>
          <a:p>
            <a:r>
              <a:rPr lang="en-US" b="1" dirty="0"/>
              <a:t>Leadership </a:t>
            </a:r>
            <a:r>
              <a:rPr lang="en-US" dirty="0"/>
              <a:t>agreed on the timing.</a:t>
            </a:r>
          </a:p>
          <a:p>
            <a:r>
              <a:rPr lang="en-US" b="1" dirty="0"/>
              <a:t>Safety leaders </a:t>
            </a:r>
            <a:r>
              <a:rPr lang="en-US" dirty="0"/>
              <a:t>should be ready to practice their roles.</a:t>
            </a:r>
          </a:p>
          <a:p>
            <a:r>
              <a:rPr lang="en-US" b="1" dirty="0"/>
              <a:t>Every employee</a:t>
            </a:r>
            <a:r>
              <a:rPr lang="en-US" dirty="0"/>
              <a:t> should be aware of the drill and understand its importance.</a:t>
            </a:r>
          </a:p>
          <a:p>
            <a:pPr marL="0" indent="0">
              <a:buNone/>
            </a:pPr>
            <a:endParaRPr lang="en-US" dirty="0"/>
          </a:p>
        </p:txBody>
      </p:sp>
      <p:pic>
        <p:nvPicPr>
          <p:cNvPr id="4" name="Picture 3">
            <a:extLst>
              <a:ext uri="{FF2B5EF4-FFF2-40B4-BE49-F238E27FC236}">
                <a16:creationId xmlns:a16="http://schemas.microsoft.com/office/drawing/2014/main" id="{D6708170-AB4F-48BD-8A8B-AF4A218036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4595" y="1163741"/>
            <a:ext cx="1197405" cy="1197405"/>
          </a:xfrm>
          <a:prstGeom prst="rect">
            <a:avLst/>
          </a:prstGeom>
        </p:spPr>
      </p:pic>
      <p:pic>
        <p:nvPicPr>
          <p:cNvPr id="5" name="Picture 4">
            <a:extLst>
              <a:ext uri="{FF2B5EF4-FFF2-40B4-BE49-F238E27FC236}">
                <a16:creationId xmlns:a16="http://schemas.microsoft.com/office/drawing/2014/main" id="{9CF5B4A0-34FA-4781-8B78-0E5BFDFE60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02908" y="1513402"/>
            <a:ext cx="1197405" cy="1197405"/>
          </a:xfrm>
          <a:prstGeom prst="rect">
            <a:avLst/>
          </a:prstGeom>
        </p:spPr>
      </p:pic>
      <p:pic>
        <p:nvPicPr>
          <p:cNvPr id="6" name="Picture 5">
            <a:extLst>
              <a:ext uri="{FF2B5EF4-FFF2-40B4-BE49-F238E27FC236}">
                <a16:creationId xmlns:a16="http://schemas.microsoft.com/office/drawing/2014/main" id="{CBFB2088-C83C-4A1D-AE8D-F87421D5EC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9558" y="1863063"/>
            <a:ext cx="1197405" cy="1197405"/>
          </a:xfrm>
          <a:prstGeom prst="rect">
            <a:avLst/>
          </a:prstGeom>
        </p:spPr>
      </p:pic>
    </p:spTree>
    <p:extLst>
      <p:ext uri="{BB962C8B-B14F-4D97-AF65-F5344CB8AC3E}">
        <p14:creationId xmlns:p14="http://schemas.microsoft.com/office/powerpoint/2010/main" val="10753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F223-A7B1-47E5-9397-E5806827ED9B}"/>
              </a:ext>
            </a:extLst>
          </p:cNvPr>
          <p:cNvSpPr>
            <a:spLocks noGrp="1"/>
          </p:cNvSpPr>
          <p:nvPr>
            <p:ph type="title"/>
          </p:nvPr>
        </p:nvSpPr>
        <p:spPr>
          <a:xfrm>
            <a:off x="593759" y="1762444"/>
            <a:ext cx="2756601" cy="1842332"/>
          </a:xfrm>
        </p:spPr>
        <p:txBody>
          <a:bodyPr/>
          <a:lstStyle/>
          <a:p>
            <a:r>
              <a:rPr lang="en-US" dirty="0"/>
              <a:t>Communication</a:t>
            </a:r>
          </a:p>
        </p:txBody>
      </p:sp>
      <p:sp>
        <p:nvSpPr>
          <p:cNvPr id="3" name="Content Placeholder 2">
            <a:extLst>
              <a:ext uri="{FF2B5EF4-FFF2-40B4-BE49-F238E27FC236}">
                <a16:creationId xmlns:a16="http://schemas.microsoft.com/office/drawing/2014/main" id="{5D8D1D8F-87E7-468E-B6AF-A18832214512}"/>
              </a:ext>
            </a:extLst>
          </p:cNvPr>
          <p:cNvSpPr>
            <a:spLocks noGrp="1"/>
          </p:cNvSpPr>
          <p:nvPr>
            <p:ph idx="1"/>
          </p:nvPr>
        </p:nvSpPr>
        <p:spPr/>
        <p:txBody>
          <a:bodyPr>
            <a:normAutofit/>
          </a:bodyPr>
          <a:lstStyle/>
          <a:p>
            <a:r>
              <a:rPr lang="en-US" dirty="0"/>
              <a:t>Make sure everyone is aware of the plan: </a:t>
            </a:r>
          </a:p>
          <a:p>
            <a:pPr lvl="1"/>
            <a:r>
              <a:rPr lang="en-US" dirty="0"/>
              <a:t>when the drill is taking place</a:t>
            </a:r>
          </a:p>
          <a:p>
            <a:pPr lvl="1"/>
            <a:r>
              <a:rPr lang="en-US" dirty="0"/>
              <a:t>relevant emergency procedures it will practice</a:t>
            </a:r>
          </a:p>
          <a:p>
            <a:pPr lvl="1"/>
            <a:r>
              <a:rPr lang="en-US" dirty="0"/>
              <a:t>detailed instructions for the drill</a:t>
            </a:r>
          </a:p>
          <a:p>
            <a:r>
              <a:rPr lang="en-US" dirty="0"/>
              <a:t>Send department-wide messages via email</a:t>
            </a:r>
          </a:p>
          <a:p>
            <a:r>
              <a:rPr lang="en-US" dirty="0"/>
              <a:t>Schedule the drill on employees’ calendars</a:t>
            </a:r>
          </a:p>
        </p:txBody>
      </p:sp>
      <p:pic>
        <p:nvPicPr>
          <p:cNvPr id="5" name="Picture 4">
            <a:extLst>
              <a:ext uri="{FF2B5EF4-FFF2-40B4-BE49-F238E27FC236}">
                <a16:creationId xmlns:a16="http://schemas.microsoft.com/office/drawing/2014/main" id="{280E03A6-5EB7-4B8E-8BFB-E76A9A6520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4595" y="1163741"/>
            <a:ext cx="1197405" cy="1197405"/>
          </a:xfrm>
          <a:prstGeom prst="rect">
            <a:avLst/>
          </a:prstGeom>
        </p:spPr>
      </p:pic>
      <p:pic>
        <p:nvPicPr>
          <p:cNvPr id="6" name="Picture 5">
            <a:extLst>
              <a:ext uri="{FF2B5EF4-FFF2-40B4-BE49-F238E27FC236}">
                <a16:creationId xmlns:a16="http://schemas.microsoft.com/office/drawing/2014/main" id="{76379E5E-961E-4FF1-AD49-C9A7AB3E4A1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98830" y="2183652"/>
            <a:ext cx="1197405" cy="1197405"/>
          </a:xfrm>
          <a:prstGeom prst="rect">
            <a:avLst/>
          </a:prstGeom>
        </p:spPr>
      </p:pic>
      <p:pic>
        <p:nvPicPr>
          <p:cNvPr id="7" name="Picture 6">
            <a:extLst>
              <a:ext uri="{FF2B5EF4-FFF2-40B4-BE49-F238E27FC236}">
                <a16:creationId xmlns:a16="http://schemas.microsoft.com/office/drawing/2014/main" id="{964669C0-89C3-4191-B7FB-CE17B15DD7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23065" y="2655553"/>
            <a:ext cx="1197405" cy="1197405"/>
          </a:xfrm>
          <a:prstGeom prst="rect">
            <a:avLst/>
          </a:prstGeom>
        </p:spPr>
      </p:pic>
    </p:spTree>
    <p:extLst>
      <p:ext uri="{BB962C8B-B14F-4D97-AF65-F5344CB8AC3E}">
        <p14:creationId xmlns:p14="http://schemas.microsoft.com/office/powerpoint/2010/main" val="373550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0</TotalTime>
  <Words>1244</Words>
  <Application>Microsoft Office PowerPoint</Application>
  <PresentationFormat>On-screen Show (16:9)</PresentationFormat>
  <Paragraphs>155</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Rockwell</vt:lpstr>
      <vt:lpstr>Wingdings</vt:lpstr>
      <vt:lpstr>Atlas</vt:lpstr>
      <vt:lpstr>Safety Team Meeting</vt:lpstr>
      <vt:lpstr>Agenda</vt:lpstr>
      <vt:lpstr>Laboratory Hazard Assessment Tool</vt:lpstr>
      <vt:lpstr>Freezer Inventory</vt:lpstr>
      <vt:lpstr>Pipette/Balance Calibration</vt:lpstr>
      <vt:lpstr>Super Secret isn’t Super Safe</vt:lpstr>
      <vt:lpstr>Why are we doing this?</vt:lpstr>
      <vt:lpstr>Buy-in</vt:lpstr>
      <vt:lpstr>Communication</vt:lpstr>
      <vt:lpstr>Fire Drill Goals</vt:lpstr>
      <vt:lpstr>Specifics to Add</vt:lpstr>
      <vt:lpstr>Collect and Analyze Results</vt:lpstr>
      <vt:lpstr>Tabletop Exercise</vt:lpstr>
      <vt:lpstr>Fire Drill Roles</vt:lpstr>
      <vt:lpstr>Fire Warden (Bobby)</vt:lpstr>
      <vt:lpstr>Timekeeper (Kali)</vt:lpstr>
      <vt:lpstr>Videographer  (Cat)</vt:lpstr>
      <vt:lpstr>Pull Fire Alarm (Jeremy)</vt:lpstr>
      <vt:lpstr>Evacuation Location (Eunice)</vt:lpstr>
      <vt:lpstr>Riebsomer 3rd Floor (Xuechen)</vt:lpstr>
      <vt:lpstr>Riebsomer 2nd Floor (Jing)</vt:lpstr>
      <vt:lpstr>Riebsomer 1st Floor (Alex)</vt:lpstr>
      <vt:lpstr>Riebsomer Basement (Curt &amp; Bing)</vt:lpstr>
      <vt:lpstr>Clark 2nd Floor (Dr. Rack)</vt:lpstr>
      <vt:lpstr>Clark 1st Floor (Gary)</vt:lpstr>
      <vt:lpstr>Clark Basement (Dave)</vt:lpstr>
      <vt:lpstr>Individual (everyone)</vt:lpstr>
      <vt:lpstr>Roles</vt:lpstr>
      <vt:lpstr>Fire</vt:lpstr>
      <vt:lpstr>Fire: What to Do</vt:lpstr>
      <vt:lpstr>Fire: Extinguish</vt:lpstr>
      <vt:lpstr>Fire: Evacuate</vt:lpstr>
      <vt:lpstr>Fire: ADA Evacuation</vt:lpstr>
      <vt:lpstr>Fire Alarms (Near stairways)</vt:lpstr>
      <vt:lpstr>Fire Extinguishers</vt:lpstr>
      <vt:lpstr>Exit Routes</vt:lpstr>
      <vt:lpstr>Contingency Plans</vt:lpstr>
      <vt:lpstr>Walkthrough</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2023-12-18T21:32:14Z</dcterms:modified>
</cp:coreProperties>
</file>